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6" r:id="rId5"/>
  </p:sldMasterIdLst>
  <p:notesMasterIdLst>
    <p:notesMasterId r:id="rId12"/>
  </p:notesMasterIdLst>
  <p:handoutMasterIdLst>
    <p:handoutMasterId r:id="rId13"/>
  </p:handoutMasterIdLst>
  <p:sldIdLst>
    <p:sldId id="304" r:id="rId6"/>
    <p:sldId id="297" r:id="rId7"/>
    <p:sldId id="306" r:id="rId8"/>
    <p:sldId id="307" r:id="rId9"/>
    <p:sldId id="308" r:id="rId10"/>
    <p:sldId id="309" r:id="rId11"/>
  </p:sldIdLst>
  <p:sldSz cx="9144000" cy="6858000" type="letter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5EE"/>
    <a:srgbClr val="3366CC"/>
    <a:srgbClr val="00CC00"/>
    <a:srgbClr val="0066CC"/>
    <a:srgbClr val="FF9933"/>
    <a:srgbClr val="CC0000"/>
    <a:srgbClr val="CC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711" autoAdjust="0"/>
  </p:normalViewPr>
  <p:slideViewPr>
    <p:cSldViewPr>
      <p:cViewPr varScale="1">
        <p:scale>
          <a:sx n="100" d="100"/>
          <a:sy n="100" d="100"/>
        </p:scale>
        <p:origin x="12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6" y="-84"/>
      </p:cViewPr>
      <p:guideLst>
        <p:guide orient="horz" pos="2910"/>
        <p:guide pos="218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ndy Sugimura" userId="c5d1dd14-2c15-44c9-991a-44748cba4795" providerId="ADAL" clId="{D264BAFF-8B45-4161-8983-F92F8C3F03A2}"/>
    <pc:docChg chg="modSld">
      <pc:chgData name="Wendy Sugimura" userId="c5d1dd14-2c15-44c9-991a-44748cba4795" providerId="ADAL" clId="{D264BAFF-8B45-4161-8983-F92F8C3F03A2}" dt="2023-10-19T15:40:03.427" v="3" actId="20577"/>
      <pc:docMkLst>
        <pc:docMk/>
      </pc:docMkLst>
      <pc:sldChg chg="modSp mod">
        <pc:chgData name="Wendy Sugimura" userId="c5d1dd14-2c15-44c9-991a-44748cba4795" providerId="ADAL" clId="{D264BAFF-8B45-4161-8983-F92F8C3F03A2}" dt="2023-10-19T15:40:03.427" v="3" actId="20577"/>
        <pc:sldMkLst>
          <pc:docMk/>
          <pc:sldMk cId="0" sldId="307"/>
        </pc:sldMkLst>
        <pc:spChg chg="mod">
          <ac:chgData name="Wendy Sugimura" userId="c5d1dd14-2c15-44c9-991a-44748cba4795" providerId="ADAL" clId="{D264BAFF-8B45-4161-8983-F92F8C3F03A2}" dt="2023-10-19T15:40:03.427" v="3" actId="20577"/>
          <ac:spMkLst>
            <pc:docMk/>
            <pc:sldMk cId="0" sldId="307"/>
            <ac:spMk id="7171" creationId="{43A8EE9D-71CB-4A37-A389-9289873209A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BF3AA8E-891B-4BBC-A523-234DCB7737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79266A60-F7D1-4884-8E2E-439BECB5ECA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F7D91587-77A7-4CBD-A5AD-689C8D9FC24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3CBCACD2-655D-43D2-B4DC-F80469383F9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8772525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B0ADA1E1-821A-45C3-8EC0-BB43853F454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A787926-4AA4-4EB4-B4EB-A28AE4EBC0E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3F6F8BD5-6F5C-46EB-9261-C899A090CC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38588" y="0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7497DD87-18E9-C927-980E-CB309FCC829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05B2E404-0244-41E6-8E86-5AA0641DA43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86263"/>
            <a:ext cx="5559425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86E0B9FA-E744-4E9D-B4EC-EC3C33DB52C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F0049DB9-46E9-41B3-987C-94E6A9FC3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8588" y="8772525"/>
            <a:ext cx="300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71" tIns="46236" rIns="92471" bIns="462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5DDA7A21-CB7C-49CE-A135-ACDA71CA8AF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51CACBE-541F-2A8B-D133-E7AB3782BD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7187326-CE9E-B470-1501-50AAB5393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C4F90-4F1B-2500-6527-CD8019398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8E294-E5E8-252F-EF72-866B2A2103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2ECA-3CD2-FA36-B2D0-5C78CCB95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031F2-90B6-18B2-7810-45EC4D98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231D7-1AE4-494B-4D0B-37029DDB7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2A5FC-61B8-4CCF-9687-207D187F544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199501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F674-3FBF-4CC8-EE9C-C208142A7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8EDA7-4D68-DB53-8941-5071AAD4D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FA175-5F5C-2EF1-86E0-6F9F42ACD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6A734-F6FD-AA3A-A59E-1E2A48B0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0AE4C-C570-E9CA-B3C1-1144FDA21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56FD2-C615-4F7F-9855-259ADE9EE85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7761875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A5DE54-57EB-1524-4B2D-8CB947399D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EE5A80-806A-C666-76C6-E8E615612C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E27CF-16E7-B6EA-573C-ED2358C1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1F6EC-47B2-8E74-C2BD-42986877F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5A888-E11F-425F-64D0-E0312B9F4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E318A-E9A9-483A-9DB3-404A906B882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34711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E2793-42A0-29E7-0A14-3A36D5DF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7D02C-323F-EB09-E53D-83256DAC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727EA-980B-DD98-E797-0D8CB26C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785B4B8A-58AD-44B0-BF2E-8D41ED0017A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003593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31FC-6877-9B4D-51EB-44CF9E9D2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541C-CBAA-704D-8B15-4E02B5A18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E5E69-D3B7-39A2-8316-45BEF8E6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0C443-7F6A-7101-9BA8-054D82FFD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1F868-E652-AE6C-8A44-11957F16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7430F-924A-4FD3-8EAF-742A123C29F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567841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6174A-721A-A205-6DDC-8A1EA9301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5F11D-22E0-800A-52B4-C53C171B3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A5FD1-F72F-9F01-4614-2CCE4D0DB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2F909-3E70-78DE-1D49-79B25767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BE6C9-4FEB-6E15-E0FA-61784AECD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39C9-1EF6-4A03-9633-5938D34DF2F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0947016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4F603-FFBD-1ED6-9BFF-062954335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AB81F-23BC-BF87-D6F7-C01ADD664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56D05-11A1-AA73-BB8C-05C787360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F1DEF-1014-74FF-F02E-8E24BBD5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534B2-FDB0-BE62-2BBF-B7A4CE35F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67F1F-C562-C721-3BDD-3909FF730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EFA66-23F3-4D77-9813-111F77169EF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206628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FFCA-0848-C616-6CBC-F3061F63F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71A00-3D78-13EB-280F-D0FAA581A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45A35-D03D-996C-38A3-06271CB62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E7755C-970A-B80E-CDF1-D06257160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B7B269-7321-5CC5-2621-421EA17DF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A1FF3F-F402-CB83-8FA9-F0F11284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38709-65FE-682E-DCFA-B5A4FED35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3F7F17-8DBA-013F-226B-790D74E1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7446F-266F-48CB-82B8-E94030ED2C9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92008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9B52-DEAB-7960-5E9B-327861D28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7B161-411E-7495-7FFB-7F1E4158C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BB1717-B28C-473D-4BDE-820A47E36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B16E0-1166-1B5E-2EDA-781198E31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23374-B537-497D-8A58-EBEF90D1389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04023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A600E7-FA58-29AA-84EF-275E91CE8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6D685-F156-281F-8859-88B55F35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B0897-76DE-0555-D4AE-9E6E23D62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B6F8F-E85F-4DCF-B38E-9B13540E2D1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147592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B2EB-96B6-A646-0E0C-BC07FCD92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02184-3092-EE4E-283A-628C88118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5202D-CFD5-679C-9CCE-A31EAD04F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17E28-029B-73C8-5EE9-78A4DCD4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E8DFA-C967-7CD7-B1FD-D9741573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4528F-B980-2F27-6E30-0719EB0D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3D8C-C0DF-4590-832D-BCDAE81A2F4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050377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34CB-2280-97A7-61F0-2261FD50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25F1E-A2DC-28FA-2858-C34D23BEF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00F7A-2EF6-776F-4CA1-9266CD03A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26328-3446-A5FE-D434-D1620A32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A2A1C3-A4FE-953B-86E1-041AE8EE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B2B56-0BAA-62AB-2974-AE7FAF3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6E72C-1CC6-459C-9CBF-E1437866D10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2412635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30000"/>
                <a:lumOff val="7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E487E2-EC6D-1A42-77D6-F74D5D9D0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B5CC64-D2DB-0F97-F950-576B7B594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12D95-4289-ACEE-F70B-9D361135E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3C912-5DB7-34BE-4669-20E4C5075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3F984-8ED9-1BF2-A3D6-180168202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65C6D-465B-439C-9310-EC245F7E8E9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2277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  <p:sldLayoutId id="2147484398" r:id="rId2"/>
    <p:sldLayoutId id="2147484399" r:id="rId3"/>
    <p:sldLayoutId id="2147484400" r:id="rId4"/>
    <p:sldLayoutId id="2147484401" r:id="rId5"/>
    <p:sldLayoutId id="2147484402" r:id="rId6"/>
    <p:sldLayoutId id="2147484403" r:id="rId7"/>
    <p:sldLayoutId id="2147484404" r:id="rId8"/>
    <p:sldLayoutId id="2147484405" r:id="rId9"/>
    <p:sldLayoutId id="2147484406" r:id="rId10"/>
    <p:sldLayoutId id="2147484407" r:id="rId11"/>
    <p:sldLayoutId id="2147484408" r:id="rId12"/>
  </p:sldLayoutIdLst>
  <p:transition spd="slow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6E5EE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EC3B096-0525-4873-9771-3A8A75BDCB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1000" cy="115140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500" dirty="0"/>
              <a:t>Mono County Planning Commission</a:t>
            </a:r>
            <a:br>
              <a:rPr lang="en-US" altLang="en-US" sz="2500" dirty="0"/>
            </a:br>
            <a:r>
              <a:rPr lang="en-US" altLang="en-US" sz="1600" b="1" dirty="0"/>
              <a:t>Regional Transportation Plan (RTP) workshop</a:t>
            </a:r>
            <a:br>
              <a:rPr lang="en-US" altLang="en-US" sz="1600" b="1" dirty="0"/>
            </a:br>
            <a:r>
              <a:rPr lang="en-US" altLang="en-US" sz="1600" b="1" dirty="0"/>
              <a:t>October 19, 2023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0523A2D-20A7-493C-8935-C65AABC32E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719262"/>
            <a:ext cx="8407400" cy="4878089"/>
          </a:xfrm>
        </p:spPr>
        <p:txBody>
          <a:bodyPr>
            <a:normAutofit/>
          </a:bodyPr>
          <a:lstStyle/>
          <a:p>
            <a:pPr marL="44450" indent="0" eaLnBrk="1" hangingPunct="1">
              <a:buFont typeface="Wingdings 2" panose="05020102010507070707" pitchFamily="18" charset="2"/>
              <a:buNone/>
              <a:defRPr/>
            </a:pPr>
            <a:r>
              <a:rPr lang="en-US" b="1" dirty="0"/>
              <a:t>Overview and Purpose of the Regional Transportation Plan</a:t>
            </a: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Provide a clear vision of the regional transportation goals, policies, objectives and strategies for the Regional Transportation Planning Agencies (RTPAs)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Provide an assessment of the current modes of transportation and the potential of new travel options within the region.  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Identify and document specific actions necessary to address the region’s mobility and accessibility needs.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For Mono Co, serves two purposes as required by state law – Regional Transportation Planning Agency (RTPA or LTC) and the circulation element of the General Plan – one document for both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RTP is linked with TOML &amp; Mono Co Housing Elements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0070C0"/>
                </a:solidFill>
              </a:rPr>
              <a:t>CA Transportation Commission is updating RTP Guidelines</a:t>
            </a: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rgbClr val="3366CC"/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7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rgbClr val="3366CC"/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rgbClr val="3366CC"/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rgbClr val="3366CC"/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100" dirty="0">
              <a:solidFill>
                <a:srgbClr val="3366CC"/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100" b="1" dirty="0">
              <a:solidFill>
                <a:srgbClr val="0066CC"/>
              </a:solidFill>
            </a:endParaRPr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2100" b="1" dirty="0"/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3400" b="1" dirty="0"/>
          </a:p>
          <a:p>
            <a:pPr marL="0" indent="4763" eaLnBrk="1" fontAlgn="auto" hangingPunct="1"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3400" b="1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8C1E9B-7867-4E53-AF8F-48EC5CE845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/>
              <a:t>Regional Transportation Plan Workshop</a:t>
            </a:r>
            <a:endParaRPr lang="en-US" altLang="en-US" sz="16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5F4F57B-7A30-48BC-8364-4B2AB6DF608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00213"/>
            <a:ext cx="4149725" cy="4319587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b="1" dirty="0"/>
              <a:t>Regional Transportation Plan – Elements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000" b="1" dirty="0"/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1) Planning Process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2) Needs Assessment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3) Regional Policy Element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4) Community Policy Element 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5) Action Element</a:t>
            </a: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6) Financial Element</a:t>
            </a:r>
            <a:endParaRPr lang="en-US" alt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   </a:t>
            </a:r>
            <a:endParaRPr lang="en-US" altLang="en-US" sz="1800" dirty="0">
              <a:solidFill>
                <a:srgbClr val="00CC00"/>
              </a:solidFill>
            </a:endParaRPr>
          </a:p>
        </p:txBody>
      </p:sp>
      <p:pic>
        <p:nvPicPr>
          <p:cNvPr id="13316" name="Content Placeholder 3">
            <a:extLst>
              <a:ext uri="{FF2B5EF4-FFF2-40B4-BE49-F238E27FC236}">
                <a16:creationId xmlns:a16="http://schemas.microsoft.com/office/drawing/2014/main" id="{20CFCCA3-64A5-51D6-9676-DD1974A370C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5907" y="1752600"/>
            <a:ext cx="3199361" cy="4267200"/>
          </a:xfr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6731DBF-B262-4B09-ACC5-35A064CF9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/>
              <a:t>Regional Transportation Plan Workshop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127DE87A-5CD9-44BB-A534-AF1E8187F2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074738"/>
            <a:ext cx="7886700" cy="5328592"/>
          </a:xfrm>
        </p:spPr>
        <p:txBody>
          <a:bodyPr>
            <a:normAutofit/>
          </a:bodyPr>
          <a:lstStyle/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3)  Regional Policy Element – Goals, Policies and Objectives for the following areas:</a:t>
            </a:r>
          </a:p>
          <a:p>
            <a:pPr marL="4763" lvl="1" indent="15557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Land use issues</a:t>
            </a:r>
          </a:p>
          <a:p>
            <a:pPr marL="4763" lvl="1" indent="15557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Economic factors</a:t>
            </a:r>
          </a:p>
          <a:p>
            <a:pPr marL="4763" lvl="1" indent="15557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Resource Efficiency	</a:t>
            </a:r>
          </a:p>
          <a:p>
            <a:pPr marL="4763" lvl="1" indent="15557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Environmental issues</a:t>
            </a:r>
          </a:p>
          <a:p>
            <a:pPr marL="919163" lvl="1" indent="-4763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Livable communities	</a:t>
            </a:r>
          </a:p>
          <a:p>
            <a:pPr marL="4763" lvl="1" indent="15557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Operational Improvements</a:t>
            </a:r>
          </a:p>
          <a:p>
            <a:pPr marL="4763" lvl="1" indent="15557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Non-motorized transportation (ATP)</a:t>
            </a:r>
          </a:p>
          <a:p>
            <a:pPr marL="4763" lvl="1" indent="15557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Transit</a:t>
            </a:r>
          </a:p>
          <a:p>
            <a:pPr marL="4763" lvl="1" indent="15557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Parking</a:t>
            </a:r>
          </a:p>
          <a:p>
            <a:pPr marL="4763" lvl="1" indent="15557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Aviation</a:t>
            </a:r>
          </a:p>
          <a:p>
            <a:pPr marL="4763" lvl="1" indent="15557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Plan Consistency</a:t>
            </a:r>
          </a:p>
          <a:p>
            <a:pPr marL="4763" lvl="1" indent="15557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Public Participation </a:t>
            </a:r>
          </a:p>
          <a:p>
            <a:pPr marL="4763" lvl="1" indent="155575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	</a:t>
            </a:r>
          </a:p>
          <a:p>
            <a:pPr marL="682625" lvl="1" indent="0" eaLnBrk="1" fontAlgn="auto" hangingPunct="1">
              <a:lnSpc>
                <a:spcPct val="11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en-US" altLang="en-US" sz="1600" dirty="0">
                <a:solidFill>
                  <a:schemeClr val="accent5">
                    <a:lumMod val="75000"/>
                  </a:schemeClr>
                </a:solidFill>
              </a:rPr>
              <a:t>Performance Measures (STIP, Rural Performance Measures, Qualitative vs. Quantitative, Asset Management/SWITRS)</a:t>
            </a:r>
            <a:endParaRPr lang="en-US" altLang="en-US" sz="1800" dirty="0">
              <a:solidFill>
                <a:srgbClr val="3366CC"/>
              </a:solidFill>
            </a:endParaRP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00CC00"/>
              </a:solidFill>
            </a:endParaRPr>
          </a:p>
          <a:p>
            <a:pPr marL="962025" lvl="1" indent="-377825" eaLnBrk="1" fontAlgn="auto" hangingPunct="1">
              <a:lnSpc>
                <a:spcPct val="90000"/>
              </a:lnSpc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en-US" altLang="en-US" dirty="0">
              <a:solidFill>
                <a:srgbClr val="00CC00"/>
              </a:solidFill>
            </a:endParaRPr>
          </a:p>
          <a:p>
            <a:pPr marL="27432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endParaRPr lang="en-US" altLang="en-US" sz="1800" dirty="0">
              <a:solidFill>
                <a:srgbClr val="00CC00"/>
              </a:solidFill>
            </a:endParaRPr>
          </a:p>
        </p:txBody>
      </p:sp>
      <p:sp>
        <p:nvSpPr>
          <p:cNvPr id="14340" name="Text Box 5">
            <a:extLst>
              <a:ext uri="{FF2B5EF4-FFF2-40B4-BE49-F238E27FC236}">
                <a16:creationId xmlns:a16="http://schemas.microsoft.com/office/drawing/2014/main" id="{BC27D875-A961-52A5-1A4E-B43592A64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75" y="7080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888CE092-36A6-4FFD-484C-4D60E1109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3937000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F6AE1FD-2C2B-4D04-816C-C16C0F1C5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/>
              <a:t>Regional Transportation Plan Workshop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43A8EE9D-71CB-4A37-A389-9289873209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3568" y="1130896"/>
            <a:ext cx="8072437" cy="4824412"/>
          </a:xfrm>
        </p:spPr>
        <p:txBody>
          <a:bodyPr>
            <a:normAutofit/>
          </a:bodyPr>
          <a:lstStyle/>
          <a:p>
            <a:pPr marL="571500" indent="-571500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4) Community Policy Elements - review with communities for any updates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		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3366CC"/>
                </a:solidFill>
              </a:rPr>
              <a:t>		</a:t>
            </a: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Antelope Valley 		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Swauger Creek/Devils Gate 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Bridgeport Valley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Bodie Hills 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Mono Basin 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Yosemite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June Lake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Mammoth Vicinity/Upper Owens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Long Valley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Wheeler Crest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Paradise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Tri-Valley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Oasis</a:t>
            </a:r>
          </a:p>
          <a:p>
            <a:pPr marL="571500" indent="-5715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</a:rPr>
              <a:t>		Town of Mammoth Lakes – Mobility Element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D33A6D9-A434-4509-B1E8-12E95D6AA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921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/>
              <a:t>Regional Transportation Plan Workshop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A0AF6E9-E4E0-4D7F-BD3C-18FB9AE8CF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644900" cy="4267200"/>
          </a:xfrm>
        </p:spPr>
        <p:txBody>
          <a:bodyPr>
            <a:noAutofit/>
          </a:bodyPr>
          <a:lstStyle/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rgbClr val="3366CC"/>
                </a:solidFill>
              </a:rPr>
              <a:t>5) Action Element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rgbClr val="00CC00"/>
                </a:solidFill>
              </a:rPr>
              <a:t>	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2024 Regional Transportation Improvement Program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endParaRPr lang="en-US" altLang="en-US" dirty="0">
              <a:solidFill>
                <a:srgbClr val="00CC00"/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dirty="0">
              <a:solidFill>
                <a:srgbClr val="00CC00"/>
              </a:solidFill>
            </a:endParaRP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rgbClr val="3366CC"/>
                </a:solidFill>
              </a:rPr>
              <a:t>6) Financial Element </a:t>
            </a:r>
          </a:p>
          <a:p>
            <a:pPr marL="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	2024 RTIP and data updates (tables)</a:t>
            </a:r>
          </a:p>
        </p:txBody>
      </p:sp>
      <p:pic>
        <p:nvPicPr>
          <p:cNvPr id="16389" name="Content Placeholder 3">
            <a:extLst>
              <a:ext uri="{FF2B5EF4-FFF2-40B4-BE49-F238E27FC236}">
                <a16:creationId xmlns:a16="http://schemas.microsoft.com/office/drawing/2014/main" id="{80B961F1-036A-2A42-5DC5-47862D8AA1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026" y="1916832"/>
            <a:ext cx="4214458" cy="2810658"/>
          </a:xfrm>
        </p:spPr>
      </p:pic>
      <p:sp>
        <p:nvSpPr>
          <p:cNvPr id="16388" name="Text Box 4">
            <a:extLst>
              <a:ext uri="{FF2B5EF4-FFF2-40B4-BE49-F238E27FC236}">
                <a16:creationId xmlns:a16="http://schemas.microsoft.com/office/drawing/2014/main" id="{2BA43563-6314-E0CD-7209-011B02AF7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3500438"/>
            <a:ext cx="4681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dirty="0"/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02B0097-74DD-450E-B975-D2686C1A2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207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1600" b="1" dirty="0"/>
              <a:t>Regional Transportation Plan Workshop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FD31454-3E1F-4B7C-8B29-F64BE383E2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673600" cy="4267200"/>
          </a:xfrm>
        </p:spPr>
        <p:txBody>
          <a:bodyPr>
            <a:normAutofit fontScale="92500" lnSpcReduction="20000"/>
          </a:bodyPr>
          <a:lstStyle/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400" dirty="0">
                <a:solidFill>
                  <a:srgbClr val="3366CC"/>
                </a:solidFill>
              </a:rPr>
              <a:t>What happens next?</a:t>
            </a: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3366CC"/>
              </a:solidFill>
            </a:endParaRPr>
          </a:p>
          <a:p>
            <a:pPr marL="231775" indent="0" eaLnBrk="1" fontAlgn="auto" hangingPunct="1"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RTP update </a:t>
            </a:r>
          </a:p>
          <a:p>
            <a:pPr marL="517525" indent="-28575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Coincide with the 2024 Regional Transportation Improvement Program </a:t>
            </a:r>
          </a:p>
          <a:p>
            <a:pPr marL="517525" indent="-28575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CTC updating guidelines</a:t>
            </a:r>
          </a:p>
          <a:p>
            <a:pPr marL="517525" indent="-28575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Update any community policies, and </a:t>
            </a:r>
          </a:p>
          <a:p>
            <a:pPr marL="517525" indent="-285750"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</a:rPr>
              <a:t>Any technical corrections</a:t>
            </a: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600" dirty="0">
              <a:solidFill>
                <a:srgbClr val="00CC00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600" dirty="0">
              <a:solidFill>
                <a:srgbClr val="00CC00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3366CC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altLang="en-US" sz="2600" dirty="0">
                <a:solidFill>
                  <a:srgbClr val="3366CC"/>
                </a:solidFill>
              </a:rPr>
              <a:t>Comments/Questions?</a:t>
            </a: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3366CC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3366CC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3366CC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>
              <a:solidFill>
                <a:srgbClr val="3366CC"/>
              </a:solidFill>
            </a:endParaRPr>
          </a:p>
          <a:p>
            <a:pPr marL="236538" indent="-4763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altLang="en-US" sz="1800" dirty="0"/>
          </a:p>
        </p:txBody>
      </p:sp>
      <p:pic>
        <p:nvPicPr>
          <p:cNvPr id="17413" name="Content Placeholder 2">
            <a:extLst>
              <a:ext uri="{FF2B5EF4-FFF2-40B4-BE49-F238E27FC236}">
                <a16:creationId xmlns:a16="http://schemas.microsoft.com/office/drawing/2014/main" id="{1DA8871B-9258-5A96-1328-B77B5C75967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6188" y="2259806"/>
            <a:ext cx="3924300" cy="3089007"/>
          </a:xfrm>
        </p:spPr>
      </p:pic>
      <p:sp>
        <p:nvSpPr>
          <p:cNvPr id="17412" name="Text Box 4">
            <a:extLst>
              <a:ext uri="{FF2B5EF4-FFF2-40B4-BE49-F238E27FC236}">
                <a16:creationId xmlns:a16="http://schemas.microsoft.com/office/drawing/2014/main" id="{27287EEE-0700-7F46-D159-E5254EDFB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6188" y="20764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en-US" altLang="en-US" dirty="0"/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36A4187AE7034BA08C16789CBB0582" ma:contentTypeVersion="14" ma:contentTypeDescription="Create a new document." ma:contentTypeScope="" ma:versionID="6fdde61c7f6baafe7883bc873db9a2ea">
  <xsd:schema xmlns:xsd="http://www.w3.org/2001/XMLSchema" xmlns:xs="http://www.w3.org/2001/XMLSchema" xmlns:p="http://schemas.microsoft.com/office/2006/metadata/properties" xmlns:ns2="a5e947fa-e9de-4e20-9dc3-8ff936a890b4" xmlns:ns3="c62896f0-2fc7-430d-b36a-19fa00e6079f" targetNamespace="http://schemas.microsoft.com/office/2006/metadata/properties" ma:root="true" ma:fieldsID="243257552e7881ddb852abc4ba0705d8" ns2:_="" ns3:_="">
    <xsd:import namespace="a5e947fa-e9de-4e20-9dc3-8ff936a890b4"/>
    <xsd:import namespace="c62896f0-2fc7-430d-b36a-19fa00e607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947fa-e9de-4e20-9dc3-8ff936a890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1564444-4256-4d2b-9f9e-dfa6a9e950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896f0-2fc7-430d-b36a-19fa00e6079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da3f17-7ee2-40cc-874b-597475ab4f94}" ma:internalName="TaxCatchAll" ma:showField="CatchAllData" ma:web="c62896f0-2fc7-430d-b36a-19fa00e607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62896f0-2fc7-430d-b36a-19fa00e6079f" xsi:nil="true"/>
    <lcf76f155ced4ddcb4097134ff3c332f xmlns="a5e947fa-e9de-4e20-9dc3-8ff936a890b4">
      <Terms xmlns="http://schemas.microsoft.com/office/infopath/2007/PartnerControls"/>
    </lcf76f155ced4ddcb4097134ff3c332f>
  </documentManagement>
</p:properties>
</file>

<file path=customXml/item4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4F7B8B2E-7305-4919-9E4B-1F6EDBD30A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A8B06A-53B2-44A0-AFA1-38F3FEF8D4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e947fa-e9de-4e20-9dc3-8ff936a890b4"/>
    <ds:schemaRef ds:uri="c62896f0-2fc7-430d-b36a-19fa00e60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80A83B-4713-4924-9C48-5F12B643A47C}">
  <ds:schemaRefs>
    <ds:schemaRef ds:uri="http://schemas.microsoft.com/office/2006/metadata/properties"/>
    <ds:schemaRef ds:uri="http://schemas.microsoft.com/office/infopath/2007/PartnerControls"/>
    <ds:schemaRef ds:uri="c62896f0-2fc7-430d-b36a-19fa00e6079f"/>
    <ds:schemaRef ds:uri="5b2776df-26f3-466f-aa98-1613ebaf13d0"/>
    <ds:schemaRef ds:uri="a5e947fa-e9de-4e20-9dc3-8ff936a890b4"/>
  </ds:schemaRefs>
</ds:datastoreItem>
</file>

<file path=customXml/itemProps4.xml><?xml version="1.0" encoding="utf-8"?>
<ds:datastoreItem xmlns:ds="http://schemas.openxmlformats.org/officeDocument/2006/customXml" ds:itemID="{1B2BE7BA-13E4-41D9-88BE-3B31B5FC5626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3026</TotalTime>
  <Words>395</Words>
  <Application>Microsoft Office PowerPoint</Application>
  <PresentationFormat>Letter Paper (8.5x11 in)</PresentationFormat>
  <Paragraphs>85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Wingdings</vt:lpstr>
      <vt:lpstr>Wingdings 2</vt:lpstr>
      <vt:lpstr>Office Theme</vt:lpstr>
      <vt:lpstr>Mono County Planning Commission Regional Transportation Plan (RTP) workshop October 19, 2023</vt:lpstr>
      <vt:lpstr>Regional Transportation Plan Workshop</vt:lpstr>
      <vt:lpstr>Regional Transportation Plan Workshop</vt:lpstr>
      <vt:lpstr>Regional Transportation Plan Workshop</vt:lpstr>
      <vt:lpstr>Regional Transportation Plan Workshop</vt:lpstr>
      <vt:lpstr>Regional Transportation Plan Workshop</vt:lpstr>
    </vt:vector>
  </TitlesOfParts>
  <Company>Planning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 County</dc:title>
  <dc:creator>Mono County</dc:creator>
  <cp:lastModifiedBy>Wendy Sugimura</cp:lastModifiedBy>
  <cp:revision>205</cp:revision>
  <cp:lastPrinted>2014-11-03T16:14:52Z</cp:lastPrinted>
  <dcterms:created xsi:type="dcterms:W3CDTF">2003-09-19T16:08:27Z</dcterms:created>
  <dcterms:modified xsi:type="dcterms:W3CDTF">2023-10-19T15:40:56Z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Gerry LeFrancois</vt:lpwstr>
  </property>
  <property fmtid="{D5CDD505-2E9C-101B-9397-08002B2CF9AE}" pid="3" name="Order">
    <vt:lpwstr>373800.000000000</vt:lpwstr>
  </property>
  <property fmtid="{D5CDD505-2E9C-101B-9397-08002B2CF9AE}" pid="4" name="display_urn:schemas-microsoft-com:office:office#Author">
    <vt:lpwstr>Gerry LeFrancois</vt:lpwstr>
  </property>
  <property fmtid="{D5CDD505-2E9C-101B-9397-08002B2CF9AE}" pid="5" name="MediaServiceImageTags">
    <vt:lpwstr/>
  </property>
  <property fmtid="{D5CDD505-2E9C-101B-9397-08002B2CF9AE}" pid="6" name="ContentTypeId">
    <vt:lpwstr>0x0101003336A4187AE7034BA08C16789CBB0582</vt:lpwstr>
  </property>
</Properties>
</file>