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3"/>
  </p:notesMasterIdLst>
  <p:sldIdLst>
    <p:sldId id="256" r:id="rId2"/>
    <p:sldId id="258" r:id="rId3"/>
    <p:sldId id="257" r:id="rId4"/>
    <p:sldId id="267" r:id="rId5"/>
    <p:sldId id="268" r:id="rId6"/>
    <p:sldId id="265" r:id="rId7"/>
    <p:sldId id="259" r:id="rId8"/>
    <p:sldId id="260" r:id="rId9"/>
    <p:sldId id="261" r:id="rId10"/>
    <p:sldId id="262" r:id="rId11"/>
    <p:sldId id="26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ABB822-03C0-980E-1B52-3A393772C368}" name="Tognazzini, Jill@DOT" initials="TJ" userId="S::Jill.Tognazzini@dot.ca.gov::999dc632-aefb-4e84-b5ed-c28b25ab2292" providerId="AD"/>
  <p188:author id="{7D3F42FB-4116-C1FE-BB95-556DF61A8BE4}" name="Fitt, Brandon J@DOT" initials="FBJ" userId="S::brandon.fitt@dot.ca.gov::fdbc2f9a-342a-4d54-96a3-ed6102db39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402" autoAdjust="0"/>
  </p:normalViewPr>
  <p:slideViewPr>
    <p:cSldViewPr snapToGrid="0">
      <p:cViewPr varScale="1">
        <p:scale>
          <a:sx n="51" d="100"/>
          <a:sy n="51" d="100"/>
        </p:scale>
        <p:origin x="1256" y="52"/>
      </p:cViewPr>
      <p:guideLst/>
    </p:cSldViewPr>
  </p:slideViewPr>
  <p:outlineViewPr>
    <p:cViewPr>
      <p:scale>
        <a:sx n="33" d="100"/>
        <a:sy n="33" d="100"/>
      </p:scale>
      <p:origin x="0" y="-438"/>
    </p:cViewPr>
  </p:outlineViewPr>
  <p:notesTextViewPr>
    <p:cViewPr>
      <p:scale>
        <a:sx n="1" d="1"/>
        <a:sy n="1" d="1"/>
      </p:scale>
      <p:origin x="0" y="0"/>
    </p:cViewPr>
  </p:notesTextViewPr>
  <p:notesViewPr>
    <p:cSldViewPr snapToGrid="0">
      <p:cViewPr>
        <p:scale>
          <a:sx n="150" d="100"/>
          <a:sy n="150" d="100"/>
        </p:scale>
        <p:origin x="2472" y="-178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t.dot.ca.gov\dfs09\projects\38320\PPM\Public%20Outreach\PID\State_Route_203_Pavement_Project_Survey_resul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t.dot.ca.gov\dfs09\projects\38320\PPM\Public%20Outreach\PID\State_Route_203_Pavement_Project_Survey_resul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a:t>Survey Response Catagories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a:t>Survey Response Catagories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0F1-489C-B3CB-CBE42433D7A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0F1-489C-B3CB-CBE42433D7A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0F1-489C-B3CB-CBE42433D7A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0F1-489C-B3CB-CBE42433D7A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0F1-489C-B3CB-CBE42433D7A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0F1-489C-B3CB-CBE42433D7AF}"/>
              </c:ext>
            </c:extLst>
          </c:dPt>
          <c:dPt>
            <c:idx val="6"/>
            <c:bubble3D val="0"/>
            <c:spPr>
              <a:solidFill>
                <a:schemeClr val="tx2">
                  <a:lumMod val="20000"/>
                  <a:lumOff val="80000"/>
                </a:schemeClr>
              </a:solidFill>
              <a:ln w="19050">
                <a:solidFill>
                  <a:schemeClr val="lt1"/>
                </a:solidFill>
              </a:ln>
              <a:effectLst/>
            </c:spPr>
            <c:extLst>
              <c:ext xmlns:c16="http://schemas.microsoft.com/office/drawing/2014/chart" uri="{C3380CC4-5D6E-409C-BE32-E72D297353CC}">
                <c16:uniqueId val="{0000000D-A0F1-489C-B3CB-CBE42433D7A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survey_0!$S$36:$Y$36</c:f>
              <c:strCache>
                <c:ptCount val="7"/>
                <c:pt idx="0">
                  <c:v>Pavement</c:v>
                </c:pt>
                <c:pt idx="1">
                  <c:v>Shoulders / Bicycle Improvements</c:v>
                </c:pt>
                <c:pt idx="2">
                  <c:v>Draininge</c:v>
                </c:pt>
                <c:pt idx="3">
                  <c:v>Sidewalk / Pedestrian Improvements</c:v>
                </c:pt>
                <c:pt idx="4">
                  <c:v>Traffic Signal / Roundabout</c:v>
                </c:pt>
                <c:pt idx="5">
                  <c:v>Signage</c:v>
                </c:pt>
                <c:pt idx="6">
                  <c:v>Other</c:v>
                </c:pt>
              </c:strCache>
            </c:strRef>
          </c:cat>
          <c:val>
            <c:numRef>
              <c:f>survey_0!$S$37:$Y$37</c:f>
              <c:numCache>
                <c:formatCode>General</c:formatCode>
                <c:ptCount val="7"/>
                <c:pt idx="0">
                  <c:v>7</c:v>
                </c:pt>
                <c:pt idx="1">
                  <c:v>10</c:v>
                </c:pt>
                <c:pt idx="2">
                  <c:v>2</c:v>
                </c:pt>
                <c:pt idx="3">
                  <c:v>4</c:v>
                </c:pt>
                <c:pt idx="4">
                  <c:v>6</c:v>
                </c:pt>
                <c:pt idx="5">
                  <c:v>2</c:v>
                </c:pt>
                <c:pt idx="6">
                  <c:v>9</c:v>
                </c:pt>
              </c:numCache>
            </c:numRef>
          </c:val>
          <c:extLst>
            <c:ext xmlns:c16="http://schemas.microsoft.com/office/drawing/2014/chart" uri="{C3380CC4-5D6E-409C-BE32-E72D297353CC}">
              <c16:uniqueId val="{0000000E-A0F1-489C-B3CB-CBE42433D7A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317A65-8390-4E3C-8A24-9C1005BCEABA}"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01B965F8-E325-43B3-80B3-B9D1E0388BA4}">
      <dgm:prSet/>
      <dgm:spPr/>
      <dgm:t>
        <a:bodyPr/>
        <a:lstStyle/>
        <a:p>
          <a:r>
            <a:rPr lang="en-US" b="1" dirty="0"/>
            <a:t>2026</a:t>
          </a:r>
        </a:p>
      </dgm:t>
    </dgm:pt>
    <dgm:pt modelId="{54BC3EB5-4779-4295-B263-A5EE4BC01C72}" type="parTrans" cxnId="{AE30458B-DAD5-4515-A0A8-7AF405483E95}">
      <dgm:prSet/>
      <dgm:spPr/>
      <dgm:t>
        <a:bodyPr/>
        <a:lstStyle/>
        <a:p>
          <a:endParaRPr lang="en-US"/>
        </a:p>
      </dgm:t>
    </dgm:pt>
    <dgm:pt modelId="{D9FB109A-2592-4A30-94DA-80D89CA21E17}" type="sibTrans" cxnId="{AE30458B-DAD5-4515-A0A8-7AF405483E95}">
      <dgm:prSet/>
      <dgm:spPr/>
      <dgm:t>
        <a:bodyPr/>
        <a:lstStyle/>
        <a:p>
          <a:endParaRPr lang="en-US"/>
        </a:p>
      </dgm:t>
    </dgm:pt>
    <dgm:pt modelId="{D456CB0D-7FD2-4EF8-BAE5-7BB68CBD569C}">
      <dgm:prSet custT="1"/>
      <dgm:spPr/>
      <dgm:t>
        <a:bodyPr/>
        <a:lstStyle/>
        <a:p>
          <a:r>
            <a:rPr lang="en-US" sz="2000" dirty="0">
              <a:solidFill>
                <a:schemeClr val="tx1"/>
              </a:solidFill>
            </a:rPr>
            <a:t>Project Approval &amp; Environmental Document</a:t>
          </a:r>
        </a:p>
      </dgm:t>
    </dgm:pt>
    <dgm:pt modelId="{2CA6D229-346F-4A50-9D72-6871FD9014D2}" type="parTrans" cxnId="{DCC756BF-8846-411D-A43A-9DCD497855F5}">
      <dgm:prSet/>
      <dgm:spPr/>
      <dgm:t>
        <a:bodyPr/>
        <a:lstStyle/>
        <a:p>
          <a:endParaRPr lang="en-US"/>
        </a:p>
      </dgm:t>
    </dgm:pt>
    <dgm:pt modelId="{89661896-A979-48DD-8B17-88222238DBD0}" type="sibTrans" cxnId="{DCC756BF-8846-411D-A43A-9DCD497855F5}">
      <dgm:prSet/>
      <dgm:spPr/>
      <dgm:t>
        <a:bodyPr/>
        <a:lstStyle/>
        <a:p>
          <a:endParaRPr lang="en-US"/>
        </a:p>
      </dgm:t>
    </dgm:pt>
    <dgm:pt modelId="{E1C50BCF-4341-4FE3-909A-A05E62610686}">
      <dgm:prSet/>
      <dgm:spPr/>
      <dgm:t>
        <a:bodyPr/>
        <a:lstStyle/>
        <a:p>
          <a:r>
            <a:rPr lang="en-US" b="1" dirty="0"/>
            <a:t>2029</a:t>
          </a:r>
        </a:p>
      </dgm:t>
    </dgm:pt>
    <dgm:pt modelId="{37287D1C-9A77-4D5F-9D2B-78D65EC7BE06}" type="parTrans" cxnId="{C746E1DB-6C1C-4011-8F33-80397E2199E4}">
      <dgm:prSet/>
      <dgm:spPr/>
      <dgm:t>
        <a:bodyPr/>
        <a:lstStyle/>
        <a:p>
          <a:endParaRPr lang="en-US"/>
        </a:p>
      </dgm:t>
    </dgm:pt>
    <dgm:pt modelId="{DA290AD4-4CCE-4E29-8FD8-F344753A610C}" type="sibTrans" cxnId="{C746E1DB-6C1C-4011-8F33-80397E2199E4}">
      <dgm:prSet/>
      <dgm:spPr/>
      <dgm:t>
        <a:bodyPr/>
        <a:lstStyle/>
        <a:p>
          <a:endParaRPr lang="en-US"/>
        </a:p>
      </dgm:t>
    </dgm:pt>
    <dgm:pt modelId="{022A9CC9-DE66-45F5-BC7C-F82FCC7EA29A}">
      <dgm:prSet custT="1"/>
      <dgm:spPr/>
      <dgm:t>
        <a:bodyPr/>
        <a:lstStyle/>
        <a:p>
          <a:r>
            <a:rPr lang="en-US" sz="2000" dirty="0">
              <a:solidFill>
                <a:schemeClr val="tx1"/>
              </a:solidFill>
            </a:rPr>
            <a:t>Complete Design (5/2029)</a:t>
          </a:r>
        </a:p>
      </dgm:t>
    </dgm:pt>
    <dgm:pt modelId="{226D4D88-ED77-4EAA-AB66-FF7829EF4692}" type="parTrans" cxnId="{76C2B31A-D28D-4419-9C6D-6AF2C31AACB5}">
      <dgm:prSet/>
      <dgm:spPr/>
      <dgm:t>
        <a:bodyPr/>
        <a:lstStyle/>
        <a:p>
          <a:endParaRPr lang="en-US"/>
        </a:p>
      </dgm:t>
    </dgm:pt>
    <dgm:pt modelId="{6B616B54-4F7E-4C19-AB07-CF929DE0226E}" type="sibTrans" cxnId="{76C2B31A-D28D-4419-9C6D-6AF2C31AACB5}">
      <dgm:prSet/>
      <dgm:spPr/>
      <dgm:t>
        <a:bodyPr/>
        <a:lstStyle/>
        <a:p>
          <a:endParaRPr lang="en-US"/>
        </a:p>
      </dgm:t>
    </dgm:pt>
    <dgm:pt modelId="{E25CB8D7-2E39-4D62-85A9-BEB48A46DBE6}">
      <dgm:prSet/>
      <dgm:spPr/>
      <dgm:t>
        <a:bodyPr/>
        <a:lstStyle/>
        <a:p>
          <a:r>
            <a:rPr lang="en-US" b="1" dirty="0"/>
            <a:t>2030</a:t>
          </a:r>
        </a:p>
      </dgm:t>
    </dgm:pt>
    <dgm:pt modelId="{864BA4B8-618E-4E49-A6C4-E31689422AD4}" type="parTrans" cxnId="{F4C8ED5B-F2B8-499C-B1A5-085EC230F845}">
      <dgm:prSet/>
      <dgm:spPr/>
      <dgm:t>
        <a:bodyPr/>
        <a:lstStyle/>
        <a:p>
          <a:endParaRPr lang="en-US"/>
        </a:p>
      </dgm:t>
    </dgm:pt>
    <dgm:pt modelId="{6EF84E7B-CD53-49F5-9901-898CB2DB0284}" type="sibTrans" cxnId="{F4C8ED5B-F2B8-499C-B1A5-085EC230F845}">
      <dgm:prSet/>
      <dgm:spPr/>
      <dgm:t>
        <a:bodyPr/>
        <a:lstStyle/>
        <a:p>
          <a:endParaRPr lang="en-US"/>
        </a:p>
      </dgm:t>
    </dgm:pt>
    <dgm:pt modelId="{FEA0EDC1-022C-43AF-809A-43A91E8CBF17}">
      <dgm:prSet custT="1"/>
      <dgm:spPr/>
      <dgm:t>
        <a:bodyPr/>
        <a:lstStyle/>
        <a:p>
          <a:r>
            <a:rPr lang="en-US" sz="2000" dirty="0">
              <a:solidFill>
                <a:schemeClr val="tx1"/>
              </a:solidFill>
            </a:rPr>
            <a:t>Begin Construction (5/2030)</a:t>
          </a:r>
        </a:p>
      </dgm:t>
    </dgm:pt>
    <dgm:pt modelId="{559973B4-D0F4-4A49-A038-9D777A950745}" type="parTrans" cxnId="{3CE090A0-12C1-4496-AFA5-7B8A87A738BD}">
      <dgm:prSet/>
      <dgm:spPr/>
      <dgm:t>
        <a:bodyPr/>
        <a:lstStyle/>
        <a:p>
          <a:endParaRPr lang="en-US"/>
        </a:p>
      </dgm:t>
    </dgm:pt>
    <dgm:pt modelId="{07076A80-BF1A-4A31-9612-2DC93C15CE8D}" type="sibTrans" cxnId="{3CE090A0-12C1-4496-AFA5-7B8A87A738BD}">
      <dgm:prSet/>
      <dgm:spPr/>
      <dgm:t>
        <a:bodyPr/>
        <a:lstStyle/>
        <a:p>
          <a:endParaRPr lang="en-US"/>
        </a:p>
      </dgm:t>
    </dgm:pt>
    <dgm:pt modelId="{D2ED8273-5410-408D-82AB-64F9AA5670BD}">
      <dgm:prSet custT="1"/>
      <dgm:spPr/>
      <dgm:t>
        <a:bodyPr/>
        <a:lstStyle/>
        <a:p>
          <a:r>
            <a:rPr lang="en-US" sz="2000" dirty="0">
              <a:solidFill>
                <a:schemeClr val="tx1"/>
              </a:solidFill>
            </a:rPr>
            <a:t>Advertise Project (11/2029)</a:t>
          </a:r>
        </a:p>
      </dgm:t>
    </dgm:pt>
    <dgm:pt modelId="{5D903B2E-815A-4E14-9874-FF8A07DDC8E2}" type="parTrans" cxnId="{3F33515E-BE06-40B5-9315-FBBF01356E08}">
      <dgm:prSet/>
      <dgm:spPr/>
      <dgm:t>
        <a:bodyPr/>
        <a:lstStyle/>
        <a:p>
          <a:endParaRPr lang="en-US"/>
        </a:p>
      </dgm:t>
    </dgm:pt>
    <dgm:pt modelId="{A4DE86FD-09C3-4AA8-AA24-0B33523DC3D4}" type="sibTrans" cxnId="{3F33515E-BE06-40B5-9315-FBBF01356E08}">
      <dgm:prSet/>
      <dgm:spPr/>
      <dgm:t>
        <a:bodyPr/>
        <a:lstStyle/>
        <a:p>
          <a:endParaRPr lang="en-US"/>
        </a:p>
      </dgm:t>
    </dgm:pt>
    <dgm:pt modelId="{37BCBA62-7C71-467B-9FFB-0E4D5D5420F5}">
      <dgm:prSet custT="1"/>
      <dgm:spPr/>
      <dgm:t>
        <a:bodyPr/>
        <a:lstStyle/>
        <a:p>
          <a:r>
            <a:rPr lang="en-US" sz="2000" dirty="0">
              <a:solidFill>
                <a:schemeClr val="tx1"/>
              </a:solidFill>
            </a:rPr>
            <a:t>Complete Construction (11/2030)</a:t>
          </a:r>
        </a:p>
      </dgm:t>
    </dgm:pt>
    <dgm:pt modelId="{A5B65093-EFAC-4FC5-A84F-BC8BFAE5E128}" type="parTrans" cxnId="{8808FB67-4612-4D98-A0AC-FF04DC88C217}">
      <dgm:prSet/>
      <dgm:spPr/>
      <dgm:t>
        <a:bodyPr/>
        <a:lstStyle/>
        <a:p>
          <a:endParaRPr lang="en-US"/>
        </a:p>
      </dgm:t>
    </dgm:pt>
    <dgm:pt modelId="{AEF0CE43-DB92-4C69-9567-167795363775}" type="sibTrans" cxnId="{8808FB67-4612-4D98-A0AC-FF04DC88C217}">
      <dgm:prSet/>
      <dgm:spPr/>
      <dgm:t>
        <a:bodyPr/>
        <a:lstStyle/>
        <a:p>
          <a:endParaRPr lang="en-US"/>
        </a:p>
      </dgm:t>
    </dgm:pt>
    <dgm:pt modelId="{5D6CF470-3283-4BE5-AC6C-CA607B3761FB}">
      <dgm:prSet custT="1"/>
      <dgm:spPr/>
      <dgm:t>
        <a:bodyPr/>
        <a:lstStyle/>
        <a:p>
          <a:r>
            <a:rPr lang="en-US" sz="2000" dirty="0">
              <a:solidFill>
                <a:schemeClr val="tx1"/>
              </a:solidFill>
            </a:rPr>
            <a:t>(7/2024 - 4/2026)</a:t>
          </a:r>
        </a:p>
      </dgm:t>
    </dgm:pt>
    <dgm:pt modelId="{6154EFC5-DD32-497F-889C-8FDA54A26789}" type="parTrans" cxnId="{51F77BDD-57E0-46F4-88A8-8CA1504A4961}">
      <dgm:prSet/>
      <dgm:spPr/>
      <dgm:t>
        <a:bodyPr/>
        <a:lstStyle/>
        <a:p>
          <a:endParaRPr lang="en-US"/>
        </a:p>
      </dgm:t>
    </dgm:pt>
    <dgm:pt modelId="{223DB7E4-08F7-4FB5-8483-A237F1DCC4DB}" type="sibTrans" cxnId="{51F77BDD-57E0-46F4-88A8-8CA1504A4961}">
      <dgm:prSet/>
      <dgm:spPr/>
      <dgm:t>
        <a:bodyPr/>
        <a:lstStyle/>
        <a:p>
          <a:endParaRPr lang="en-US"/>
        </a:p>
      </dgm:t>
    </dgm:pt>
    <dgm:pt modelId="{C8F25F9E-6B1C-40BE-81D8-31B97CE64E36}" type="pres">
      <dgm:prSet presAssocID="{05317A65-8390-4E3C-8A24-9C1005BCEABA}" presName="Name0" presStyleCnt="0">
        <dgm:presLayoutVars>
          <dgm:chMax/>
          <dgm:chPref/>
          <dgm:animLvl val="lvl"/>
        </dgm:presLayoutVars>
      </dgm:prSet>
      <dgm:spPr/>
    </dgm:pt>
    <dgm:pt modelId="{4F58C91C-FB1A-447A-97CF-21B61CB6E1BD}" type="pres">
      <dgm:prSet presAssocID="{01B965F8-E325-43B3-80B3-B9D1E0388BA4}" presName="composite" presStyleCnt="0"/>
      <dgm:spPr/>
    </dgm:pt>
    <dgm:pt modelId="{5DCCE6F8-4341-4646-A084-F3DC31275922}" type="pres">
      <dgm:prSet presAssocID="{01B965F8-E325-43B3-80B3-B9D1E0388BA4}" presName="Parent1" presStyleLbl="alignNode1" presStyleIdx="0" presStyleCnt="3">
        <dgm:presLayoutVars>
          <dgm:chMax val="1"/>
          <dgm:chPref val="1"/>
          <dgm:bulletEnabled val="1"/>
        </dgm:presLayoutVars>
      </dgm:prSet>
      <dgm:spPr/>
    </dgm:pt>
    <dgm:pt modelId="{D71B0C25-D16A-4FA5-B934-11CB1F2F3DC3}" type="pres">
      <dgm:prSet presAssocID="{01B965F8-E325-43B3-80B3-B9D1E0388BA4}" presName="Childtext1" presStyleLbl="revTx" presStyleIdx="0" presStyleCnt="3">
        <dgm:presLayoutVars>
          <dgm:chMax val="0"/>
          <dgm:chPref val="0"/>
          <dgm:bulletEnabled/>
        </dgm:presLayoutVars>
      </dgm:prSet>
      <dgm:spPr/>
    </dgm:pt>
    <dgm:pt modelId="{0F192616-A69A-44BA-A0BB-1FEC56024EF1}" type="pres">
      <dgm:prSet presAssocID="{01B965F8-E325-43B3-80B3-B9D1E0388BA4}" presName="ConnectLine" presStyleLbl="sibTrans1D1" presStyleIdx="0" presStyleCnt="3"/>
      <dgm:spPr>
        <a:noFill/>
        <a:ln w="12700" cap="rnd" cmpd="sng" algn="ctr">
          <a:solidFill>
            <a:schemeClr val="accent1">
              <a:hueOff val="0"/>
              <a:satOff val="0"/>
              <a:lumOff val="0"/>
              <a:alphaOff val="0"/>
            </a:schemeClr>
          </a:solidFill>
          <a:prstDash val="dash"/>
        </a:ln>
        <a:effectLst/>
      </dgm:spPr>
    </dgm:pt>
    <dgm:pt modelId="{C72818FE-5426-47CF-8217-593D962B2816}" type="pres">
      <dgm:prSet presAssocID="{01B965F8-E325-43B3-80B3-B9D1E0388BA4}" presName="ConnectLineEnd" presStyleLbl="node1" presStyleIdx="0" presStyleCnt="3"/>
      <dgm:spPr/>
    </dgm:pt>
    <dgm:pt modelId="{7E84F1D4-186F-49B7-9436-D8EEB352F101}" type="pres">
      <dgm:prSet presAssocID="{01B965F8-E325-43B3-80B3-B9D1E0388BA4}" presName="EmptyPane" presStyleCnt="0"/>
      <dgm:spPr/>
    </dgm:pt>
    <dgm:pt modelId="{CDDFF639-A5A5-4B69-9D4B-7FE3C8F95615}" type="pres">
      <dgm:prSet presAssocID="{D9FB109A-2592-4A30-94DA-80D89CA21E17}" presName="spaceBetweenRectangles" presStyleLbl="fgAcc1" presStyleIdx="0" presStyleCnt="2"/>
      <dgm:spPr/>
    </dgm:pt>
    <dgm:pt modelId="{B28B0E8D-AACC-404C-AA43-CAFE6067C63B}" type="pres">
      <dgm:prSet presAssocID="{E1C50BCF-4341-4FE3-909A-A05E62610686}" presName="composite" presStyleCnt="0"/>
      <dgm:spPr/>
    </dgm:pt>
    <dgm:pt modelId="{A8DED61D-A7B6-4CBE-9F37-0CC6544904EA}" type="pres">
      <dgm:prSet presAssocID="{E1C50BCF-4341-4FE3-909A-A05E62610686}" presName="Parent1" presStyleLbl="alignNode1" presStyleIdx="1" presStyleCnt="3" custLinFactNeighborX="0" custLinFactNeighborY="0">
        <dgm:presLayoutVars>
          <dgm:chMax val="1"/>
          <dgm:chPref val="1"/>
          <dgm:bulletEnabled val="1"/>
        </dgm:presLayoutVars>
      </dgm:prSet>
      <dgm:spPr/>
    </dgm:pt>
    <dgm:pt modelId="{ECC76F64-70E8-4C84-B855-77BE880B7902}" type="pres">
      <dgm:prSet presAssocID="{E1C50BCF-4341-4FE3-909A-A05E62610686}" presName="Childtext1" presStyleLbl="revTx" presStyleIdx="1" presStyleCnt="3">
        <dgm:presLayoutVars>
          <dgm:chMax val="0"/>
          <dgm:chPref val="0"/>
          <dgm:bulletEnabled/>
        </dgm:presLayoutVars>
      </dgm:prSet>
      <dgm:spPr/>
    </dgm:pt>
    <dgm:pt modelId="{AA59C428-BF0D-418D-979F-D049ABDECB1E}" type="pres">
      <dgm:prSet presAssocID="{E1C50BCF-4341-4FE3-909A-A05E62610686}" presName="ConnectLine" presStyleLbl="sibTrans1D1" presStyleIdx="1" presStyleCnt="3"/>
      <dgm:spPr>
        <a:noFill/>
        <a:ln w="12700" cap="rnd" cmpd="sng" algn="ctr">
          <a:solidFill>
            <a:schemeClr val="accent1">
              <a:hueOff val="0"/>
              <a:satOff val="0"/>
              <a:lumOff val="0"/>
              <a:alphaOff val="0"/>
            </a:schemeClr>
          </a:solidFill>
          <a:prstDash val="dash"/>
        </a:ln>
        <a:effectLst/>
      </dgm:spPr>
    </dgm:pt>
    <dgm:pt modelId="{B012B43E-9763-4723-8C6E-70C089A54634}" type="pres">
      <dgm:prSet presAssocID="{E1C50BCF-4341-4FE3-909A-A05E62610686}" presName="ConnectLineEnd" presStyleLbl="node1" presStyleIdx="1" presStyleCnt="3"/>
      <dgm:spPr/>
    </dgm:pt>
    <dgm:pt modelId="{E32FA19F-7E13-42FD-A05C-C88BF6CF10B7}" type="pres">
      <dgm:prSet presAssocID="{E1C50BCF-4341-4FE3-909A-A05E62610686}" presName="EmptyPane" presStyleCnt="0"/>
      <dgm:spPr/>
    </dgm:pt>
    <dgm:pt modelId="{3980426A-4B2A-4916-BA8E-2A46A1935B3A}" type="pres">
      <dgm:prSet presAssocID="{DA290AD4-4CCE-4E29-8FD8-F344753A610C}" presName="spaceBetweenRectangles" presStyleLbl="fgAcc1" presStyleIdx="1" presStyleCnt="2"/>
      <dgm:spPr/>
    </dgm:pt>
    <dgm:pt modelId="{71AC6B0B-6C83-4151-BEC5-501A956E93A4}" type="pres">
      <dgm:prSet presAssocID="{E25CB8D7-2E39-4D62-85A9-BEB48A46DBE6}" presName="composite" presStyleCnt="0"/>
      <dgm:spPr/>
    </dgm:pt>
    <dgm:pt modelId="{D7CFD748-515A-4C82-ABED-134EC9682E75}" type="pres">
      <dgm:prSet presAssocID="{E25CB8D7-2E39-4D62-85A9-BEB48A46DBE6}" presName="Parent1" presStyleLbl="alignNode1" presStyleIdx="2" presStyleCnt="3" custLinFactNeighborX="1104">
        <dgm:presLayoutVars>
          <dgm:chMax val="1"/>
          <dgm:chPref val="1"/>
          <dgm:bulletEnabled val="1"/>
        </dgm:presLayoutVars>
      </dgm:prSet>
      <dgm:spPr/>
    </dgm:pt>
    <dgm:pt modelId="{B94D21D0-2A8F-4CEE-A05D-23DA38BFDEB1}" type="pres">
      <dgm:prSet presAssocID="{E25CB8D7-2E39-4D62-85A9-BEB48A46DBE6}" presName="Childtext1" presStyleLbl="revTx" presStyleIdx="2" presStyleCnt="3">
        <dgm:presLayoutVars>
          <dgm:chMax val="0"/>
          <dgm:chPref val="0"/>
          <dgm:bulletEnabled/>
        </dgm:presLayoutVars>
      </dgm:prSet>
      <dgm:spPr/>
    </dgm:pt>
    <dgm:pt modelId="{45DC5BF2-7EA5-421C-9F58-176ED56B0D8F}" type="pres">
      <dgm:prSet presAssocID="{E25CB8D7-2E39-4D62-85A9-BEB48A46DBE6}" presName="ConnectLine" presStyleLbl="sibTrans1D1" presStyleIdx="2" presStyleCnt="3"/>
      <dgm:spPr>
        <a:noFill/>
        <a:ln w="12700" cap="rnd" cmpd="sng" algn="ctr">
          <a:solidFill>
            <a:schemeClr val="accent1">
              <a:hueOff val="0"/>
              <a:satOff val="0"/>
              <a:lumOff val="0"/>
              <a:alphaOff val="0"/>
            </a:schemeClr>
          </a:solidFill>
          <a:prstDash val="dash"/>
        </a:ln>
        <a:effectLst/>
      </dgm:spPr>
    </dgm:pt>
    <dgm:pt modelId="{C8B05CFD-58BC-4D28-A026-D2CDA45CA1B7}" type="pres">
      <dgm:prSet presAssocID="{E25CB8D7-2E39-4D62-85A9-BEB48A46DBE6}" presName="ConnectLineEnd" presStyleLbl="node1" presStyleIdx="2" presStyleCnt="3"/>
      <dgm:spPr/>
    </dgm:pt>
    <dgm:pt modelId="{0CC7D028-53D6-4C76-900C-964A0062F777}" type="pres">
      <dgm:prSet presAssocID="{E25CB8D7-2E39-4D62-85A9-BEB48A46DBE6}" presName="EmptyPane" presStyleCnt="0"/>
      <dgm:spPr/>
    </dgm:pt>
  </dgm:ptLst>
  <dgm:cxnLst>
    <dgm:cxn modelId="{76C2B31A-D28D-4419-9C6D-6AF2C31AACB5}" srcId="{E1C50BCF-4341-4FE3-909A-A05E62610686}" destId="{022A9CC9-DE66-45F5-BC7C-F82FCC7EA29A}" srcOrd="0" destOrd="0" parTransId="{226D4D88-ED77-4EAA-AB66-FF7829EF4692}" sibTransId="{6B616B54-4F7E-4C19-AB07-CF929DE0226E}"/>
    <dgm:cxn modelId="{EBB5B91F-C131-487E-AC1B-FA979253EC9E}" type="presOf" srcId="{37BCBA62-7C71-467B-9FFB-0E4D5D5420F5}" destId="{B94D21D0-2A8F-4CEE-A05D-23DA38BFDEB1}" srcOrd="0" destOrd="1" presId="urn:microsoft.com/office/officeart/2016/7/layout/HexagonTimeline"/>
    <dgm:cxn modelId="{CE2B4C2A-B7E5-48D1-A210-0448E634A636}" type="presOf" srcId="{022A9CC9-DE66-45F5-BC7C-F82FCC7EA29A}" destId="{ECC76F64-70E8-4C84-B855-77BE880B7902}" srcOrd="0" destOrd="0" presId="urn:microsoft.com/office/officeart/2016/7/layout/HexagonTimeline"/>
    <dgm:cxn modelId="{5B89CE32-1571-43FE-ADC1-56FE9C70269D}" type="presOf" srcId="{01B965F8-E325-43B3-80B3-B9D1E0388BA4}" destId="{5DCCE6F8-4341-4646-A084-F3DC31275922}" srcOrd="0" destOrd="0" presId="urn:microsoft.com/office/officeart/2016/7/layout/HexagonTimeline"/>
    <dgm:cxn modelId="{B8A81A40-BC59-4555-B575-E297D963A15D}" type="presOf" srcId="{D456CB0D-7FD2-4EF8-BAE5-7BB68CBD569C}" destId="{D71B0C25-D16A-4FA5-B934-11CB1F2F3DC3}" srcOrd="0" destOrd="0" presId="urn:microsoft.com/office/officeart/2016/7/layout/HexagonTimeline"/>
    <dgm:cxn modelId="{F4C8ED5B-F2B8-499C-B1A5-085EC230F845}" srcId="{05317A65-8390-4E3C-8A24-9C1005BCEABA}" destId="{E25CB8D7-2E39-4D62-85A9-BEB48A46DBE6}" srcOrd="2" destOrd="0" parTransId="{864BA4B8-618E-4E49-A6C4-E31689422AD4}" sibTransId="{6EF84E7B-CD53-49F5-9901-898CB2DB0284}"/>
    <dgm:cxn modelId="{3F33515E-BE06-40B5-9315-FBBF01356E08}" srcId="{E1C50BCF-4341-4FE3-909A-A05E62610686}" destId="{D2ED8273-5410-408D-82AB-64F9AA5670BD}" srcOrd="1" destOrd="0" parTransId="{5D903B2E-815A-4E14-9874-FF8A07DDC8E2}" sibTransId="{A4DE86FD-09C3-4AA8-AA24-0B33523DC3D4}"/>
    <dgm:cxn modelId="{8808FB67-4612-4D98-A0AC-FF04DC88C217}" srcId="{E25CB8D7-2E39-4D62-85A9-BEB48A46DBE6}" destId="{37BCBA62-7C71-467B-9FFB-0E4D5D5420F5}" srcOrd="1" destOrd="0" parTransId="{A5B65093-EFAC-4FC5-A84F-BC8BFAE5E128}" sibTransId="{AEF0CE43-DB92-4C69-9567-167795363775}"/>
    <dgm:cxn modelId="{AB110548-8119-4EED-821B-B0CB7CDA8D4B}" type="presOf" srcId="{D2ED8273-5410-408D-82AB-64F9AA5670BD}" destId="{ECC76F64-70E8-4C84-B855-77BE880B7902}" srcOrd="0" destOrd="1" presId="urn:microsoft.com/office/officeart/2016/7/layout/HexagonTimeline"/>
    <dgm:cxn modelId="{165A9352-1B0F-47E8-88A9-D548BB479351}" type="presOf" srcId="{FEA0EDC1-022C-43AF-809A-43A91E8CBF17}" destId="{B94D21D0-2A8F-4CEE-A05D-23DA38BFDEB1}" srcOrd="0" destOrd="0" presId="urn:microsoft.com/office/officeart/2016/7/layout/HexagonTimeline"/>
    <dgm:cxn modelId="{51E16887-90AA-43B1-A622-B2F7807B3CE3}" type="presOf" srcId="{05317A65-8390-4E3C-8A24-9C1005BCEABA}" destId="{C8F25F9E-6B1C-40BE-81D8-31B97CE64E36}" srcOrd="0" destOrd="0" presId="urn:microsoft.com/office/officeart/2016/7/layout/HexagonTimeline"/>
    <dgm:cxn modelId="{AE30458B-DAD5-4515-A0A8-7AF405483E95}" srcId="{05317A65-8390-4E3C-8A24-9C1005BCEABA}" destId="{01B965F8-E325-43B3-80B3-B9D1E0388BA4}" srcOrd="0" destOrd="0" parTransId="{54BC3EB5-4779-4295-B263-A5EE4BC01C72}" sibTransId="{D9FB109A-2592-4A30-94DA-80D89CA21E17}"/>
    <dgm:cxn modelId="{3CE090A0-12C1-4496-AFA5-7B8A87A738BD}" srcId="{E25CB8D7-2E39-4D62-85A9-BEB48A46DBE6}" destId="{FEA0EDC1-022C-43AF-809A-43A91E8CBF17}" srcOrd="0" destOrd="0" parTransId="{559973B4-D0F4-4A49-A038-9D777A950745}" sibTransId="{07076A80-BF1A-4A31-9612-2DC93C15CE8D}"/>
    <dgm:cxn modelId="{D2DB33BF-C21E-482A-8D25-2B5A0606CD9E}" type="presOf" srcId="{E25CB8D7-2E39-4D62-85A9-BEB48A46DBE6}" destId="{D7CFD748-515A-4C82-ABED-134EC9682E75}" srcOrd="0" destOrd="0" presId="urn:microsoft.com/office/officeart/2016/7/layout/HexagonTimeline"/>
    <dgm:cxn modelId="{DCC756BF-8846-411D-A43A-9DCD497855F5}" srcId="{01B965F8-E325-43B3-80B3-B9D1E0388BA4}" destId="{D456CB0D-7FD2-4EF8-BAE5-7BB68CBD569C}" srcOrd="0" destOrd="0" parTransId="{2CA6D229-346F-4A50-9D72-6871FD9014D2}" sibTransId="{89661896-A979-48DD-8B17-88222238DBD0}"/>
    <dgm:cxn modelId="{C746E1DB-6C1C-4011-8F33-80397E2199E4}" srcId="{05317A65-8390-4E3C-8A24-9C1005BCEABA}" destId="{E1C50BCF-4341-4FE3-909A-A05E62610686}" srcOrd="1" destOrd="0" parTransId="{37287D1C-9A77-4D5F-9D2B-78D65EC7BE06}" sibTransId="{DA290AD4-4CCE-4E29-8FD8-F344753A610C}"/>
    <dgm:cxn modelId="{51F77BDD-57E0-46F4-88A8-8CA1504A4961}" srcId="{01B965F8-E325-43B3-80B3-B9D1E0388BA4}" destId="{5D6CF470-3283-4BE5-AC6C-CA607B3761FB}" srcOrd="1" destOrd="0" parTransId="{6154EFC5-DD32-497F-889C-8FDA54A26789}" sibTransId="{223DB7E4-08F7-4FB5-8483-A237F1DCC4DB}"/>
    <dgm:cxn modelId="{DFE613E4-EF32-4AE9-B879-74FE3C2A78F9}" type="presOf" srcId="{E1C50BCF-4341-4FE3-909A-A05E62610686}" destId="{A8DED61D-A7B6-4CBE-9F37-0CC6544904EA}" srcOrd="0" destOrd="0" presId="urn:microsoft.com/office/officeart/2016/7/layout/HexagonTimeline"/>
    <dgm:cxn modelId="{F0EBABFF-9DA3-4062-810B-4E3CF1233A26}" type="presOf" srcId="{5D6CF470-3283-4BE5-AC6C-CA607B3761FB}" destId="{D71B0C25-D16A-4FA5-B934-11CB1F2F3DC3}" srcOrd="0" destOrd="1" presId="urn:microsoft.com/office/officeart/2016/7/layout/HexagonTimeline"/>
    <dgm:cxn modelId="{D88FE23C-2633-4C19-9881-4F690D92EE67}" type="presParOf" srcId="{C8F25F9E-6B1C-40BE-81D8-31B97CE64E36}" destId="{4F58C91C-FB1A-447A-97CF-21B61CB6E1BD}" srcOrd="0" destOrd="0" presId="urn:microsoft.com/office/officeart/2016/7/layout/HexagonTimeline"/>
    <dgm:cxn modelId="{F0C2A06F-D4AF-4D16-8CE9-B002C133DE8D}" type="presParOf" srcId="{4F58C91C-FB1A-447A-97CF-21B61CB6E1BD}" destId="{5DCCE6F8-4341-4646-A084-F3DC31275922}" srcOrd="0" destOrd="0" presId="urn:microsoft.com/office/officeart/2016/7/layout/HexagonTimeline"/>
    <dgm:cxn modelId="{21CC5E01-6960-4BA8-81DD-DEF2104B3B86}" type="presParOf" srcId="{4F58C91C-FB1A-447A-97CF-21B61CB6E1BD}" destId="{D71B0C25-D16A-4FA5-B934-11CB1F2F3DC3}" srcOrd="1" destOrd="0" presId="urn:microsoft.com/office/officeart/2016/7/layout/HexagonTimeline"/>
    <dgm:cxn modelId="{C855D545-2C4C-48C0-88E5-D5BC9B2C5162}" type="presParOf" srcId="{4F58C91C-FB1A-447A-97CF-21B61CB6E1BD}" destId="{0F192616-A69A-44BA-A0BB-1FEC56024EF1}" srcOrd="2" destOrd="0" presId="urn:microsoft.com/office/officeart/2016/7/layout/HexagonTimeline"/>
    <dgm:cxn modelId="{19AEC4CB-9C25-4B7D-B74F-D9E6434C6B84}" type="presParOf" srcId="{4F58C91C-FB1A-447A-97CF-21B61CB6E1BD}" destId="{C72818FE-5426-47CF-8217-593D962B2816}" srcOrd="3" destOrd="0" presId="urn:microsoft.com/office/officeart/2016/7/layout/HexagonTimeline"/>
    <dgm:cxn modelId="{BC99F1E9-ACE9-41FD-AC37-147FCE821B3C}" type="presParOf" srcId="{4F58C91C-FB1A-447A-97CF-21B61CB6E1BD}" destId="{7E84F1D4-186F-49B7-9436-D8EEB352F101}" srcOrd="4" destOrd="0" presId="urn:microsoft.com/office/officeart/2016/7/layout/HexagonTimeline"/>
    <dgm:cxn modelId="{6CA43468-05BD-4B1B-ADC8-18D8026EC811}" type="presParOf" srcId="{C8F25F9E-6B1C-40BE-81D8-31B97CE64E36}" destId="{CDDFF639-A5A5-4B69-9D4B-7FE3C8F95615}" srcOrd="1" destOrd="0" presId="urn:microsoft.com/office/officeart/2016/7/layout/HexagonTimeline"/>
    <dgm:cxn modelId="{97D89984-8F19-45F9-AFF2-5CD113FED1CC}" type="presParOf" srcId="{C8F25F9E-6B1C-40BE-81D8-31B97CE64E36}" destId="{B28B0E8D-AACC-404C-AA43-CAFE6067C63B}" srcOrd="2" destOrd="0" presId="urn:microsoft.com/office/officeart/2016/7/layout/HexagonTimeline"/>
    <dgm:cxn modelId="{BECD33F4-F30F-4706-95F0-68C465EE7063}" type="presParOf" srcId="{B28B0E8D-AACC-404C-AA43-CAFE6067C63B}" destId="{A8DED61D-A7B6-4CBE-9F37-0CC6544904EA}" srcOrd="0" destOrd="0" presId="urn:microsoft.com/office/officeart/2016/7/layout/HexagonTimeline"/>
    <dgm:cxn modelId="{0511A70A-0325-4C3A-9399-832087767E2B}" type="presParOf" srcId="{B28B0E8D-AACC-404C-AA43-CAFE6067C63B}" destId="{ECC76F64-70E8-4C84-B855-77BE880B7902}" srcOrd="1" destOrd="0" presId="urn:microsoft.com/office/officeart/2016/7/layout/HexagonTimeline"/>
    <dgm:cxn modelId="{90A6FF04-E441-47A5-AB9B-50A8483BB17D}" type="presParOf" srcId="{B28B0E8D-AACC-404C-AA43-CAFE6067C63B}" destId="{AA59C428-BF0D-418D-979F-D049ABDECB1E}" srcOrd="2" destOrd="0" presId="urn:microsoft.com/office/officeart/2016/7/layout/HexagonTimeline"/>
    <dgm:cxn modelId="{068038BC-686F-494E-948D-7185A6CC3E52}" type="presParOf" srcId="{B28B0E8D-AACC-404C-AA43-CAFE6067C63B}" destId="{B012B43E-9763-4723-8C6E-70C089A54634}" srcOrd="3" destOrd="0" presId="urn:microsoft.com/office/officeart/2016/7/layout/HexagonTimeline"/>
    <dgm:cxn modelId="{55C6B5D2-2DD3-4A6D-B05C-57983E462399}" type="presParOf" srcId="{B28B0E8D-AACC-404C-AA43-CAFE6067C63B}" destId="{E32FA19F-7E13-42FD-A05C-C88BF6CF10B7}" srcOrd="4" destOrd="0" presId="urn:microsoft.com/office/officeart/2016/7/layout/HexagonTimeline"/>
    <dgm:cxn modelId="{6C723158-AF8A-43F3-8D32-D4C461EBCD30}" type="presParOf" srcId="{C8F25F9E-6B1C-40BE-81D8-31B97CE64E36}" destId="{3980426A-4B2A-4916-BA8E-2A46A1935B3A}" srcOrd="3" destOrd="0" presId="urn:microsoft.com/office/officeart/2016/7/layout/HexagonTimeline"/>
    <dgm:cxn modelId="{D043AEC3-A601-49F4-B095-34EE667D9367}" type="presParOf" srcId="{C8F25F9E-6B1C-40BE-81D8-31B97CE64E36}" destId="{71AC6B0B-6C83-4151-BEC5-501A956E93A4}" srcOrd="4" destOrd="0" presId="urn:microsoft.com/office/officeart/2016/7/layout/HexagonTimeline"/>
    <dgm:cxn modelId="{6EACA22A-4300-4EAB-9864-10E33DE0FA45}" type="presParOf" srcId="{71AC6B0B-6C83-4151-BEC5-501A956E93A4}" destId="{D7CFD748-515A-4C82-ABED-134EC9682E75}" srcOrd="0" destOrd="0" presId="urn:microsoft.com/office/officeart/2016/7/layout/HexagonTimeline"/>
    <dgm:cxn modelId="{FB00FDD9-1686-4300-A512-09C689087A8B}" type="presParOf" srcId="{71AC6B0B-6C83-4151-BEC5-501A956E93A4}" destId="{B94D21D0-2A8F-4CEE-A05D-23DA38BFDEB1}" srcOrd="1" destOrd="0" presId="urn:microsoft.com/office/officeart/2016/7/layout/HexagonTimeline"/>
    <dgm:cxn modelId="{3622ADB9-4F2F-4A2E-9CD8-8EDEB5B3545F}" type="presParOf" srcId="{71AC6B0B-6C83-4151-BEC5-501A956E93A4}" destId="{45DC5BF2-7EA5-421C-9F58-176ED56B0D8F}" srcOrd="2" destOrd="0" presId="urn:microsoft.com/office/officeart/2016/7/layout/HexagonTimeline"/>
    <dgm:cxn modelId="{8A19B20A-8245-4E67-BA7D-47F784F01DFD}" type="presParOf" srcId="{71AC6B0B-6C83-4151-BEC5-501A956E93A4}" destId="{C8B05CFD-58BC-4D28-A026-D2CDA45CA1B7}" srcOrd="3" destOrd="0" presId="urn:microsoft.com/office/officeart/2016/7/layout/HexagonTimeline"/>
    <dgm:cxn modelId="{A6B320BD-E957-45D9-8D8E-88C392494498}" type="presParOf" srcId="{71AC6B0B-6C83-4151-BEC5-501A956E93A4}" destId="{0CC7D028-53D6-4C76-900C-964A0062F777}"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CE6F8-4341-4646-A084-F3DC31275922}">
      <dsp:nvSpPr>
        <dsp:cNvPr id="0" name=""/>
        <dsp:cNvSpPr/>
      </dsp:nvSpPr>
      <dsp:spPr>
        <a:xfrm>
          <a:off x="519524" y="1682614"/>
          <a:ext cx="2644146" cy="458894"/>
        </a:xfrm>
        <a:prstGeom prst="homePlate">
          <a:avLst>
            <a:gd name="adj" fmla="val 4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b="1" kern="1200" dirty="0"/>
            <a:t>2026</a:t>
          </a:r>
        </a:p>
      </dsp:txBody>
      <dsp:txXfrm>
        <a:off x="519524" y="1682614"/>
        <a:ext cx="2552367" cy="458894"/>
      </dsp:txXfrm>
    </dsp:sp>
    <dsp:sp modelId="{D71B0C25-D16A-4FA5-B934-11CB1F2F3DC3}">
      <dsp:nvSpPr>
        <dsp:cNvPr id="0" name=""/>
        <dsp:cNvSpPr/>
      </dsp:nvSpPr>
      <dsp:spPr>
        <a:xfrm>
          <a:off x="5384" y="0"/>
          <a:ext cx="3672425" cy="1223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0" rIns="0" bIns="177800" numCol="1" spcCol="1270" anchor="b" anchorCtr="1">
          <a:noAutofit/>
        </a:bodyPr>
        <a:lstStyle/>
        <a:p>
          <a:pPr marL="0" lvl="0" indent="0" algn="ctr" defTabSz="889000">
            <a:lnSpc>
              <a:spcPct val="90000"/>
            </a:lnSpc>
            <a:spcBef>
              <a:spcPct val="0"/>
            </a:spcBef>
            <a:spcAft>
              <a:spcPct val="35000"/>
            </a:spcAft>
            <a:buNone/>
          </a:pPr>
          <a:r>
            <a:rPr lang="en-US" sz="2000" kern="1200" dirty="0">
              <a:solidFill>
                <a:schemeClr val="tx1"/>
              </a:solidFill>
            </a:rPr>
            <a:t>Project Approval &amp; Environmental Document</a:t>
          </a:r>
        </a:p>
        <a:p>
          <a:pPr marL="0" lvl="0" indent="0" algn="ctr" defTabSz="889000">
            <a:lnSpc>
              <a:spcPct val="90000"/>
            </a:lnSpc>
            <a:spcBef>
              <a:spcPct val="0"/>
            </a:spcBef>
            <a:spcAft>
              <a:spcPct val="35000"/>
            </a:spcAft>
            <a:buNone/>
          </a:pPr>
          <a:r>
            <a:rPr lang="en-US" sz="2000" kern="1200" dirty="0">
              <a:solidFill>
                <a:schemeClr val="tx1"/>
              </a:solidFill>
            </a:rPr>
            <a:t>(7/2024 - 4/2026)</a:t>
          </a:r>
        </a:p>
      </dsp:txBody>
      <dsp:txXfrm>
        <a:off x="5384" y="0"/>
        <a:ext cx="3672425" cy="1223719"/>
      </dsp:txXfrm>
    </dsp:sp>
    <dsp:sp modelId="{CDDFF639-A5A5-4B69-9D4B-7FE3C8F95615}">
      <dsp:nvSpPr>
        <dsp:cNvPr id="0" name=""/>
        <dsp:cNvSpPr/>
      </dsp:nvSpPr>
      <dsp:spPr>
        <a:xfrm>
          <a:off x="3163670" y="1912062"/>
          <a:ext cx="1028279" cy="0"/>
        </a:xfrm>
        <a:custGeom>
          <a:avLst/>
          <a:gdLst/>
          <a:ahLst/>
          <a:cxnLst/>
          <a:rect l="0" t="0" r="0" b="0"/>
          <a:pathLst>
            <a:path>
              <a:moveTo>
                <a:pt x="0" y="0"/>
              </a:moveTo>
              <a:lnTo>
                <a:pt x="1028279" y="0"/>
              </a:lnTo>
            </a:path>
          </a:pathLst>
        </a:custGeom>
        <a:no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192616-A69A-44BA-A0BB-1FEC56024EF1}">
      <dsp:nvSpPr>
        <dsp:cNvPr id="0" name=""/>
        <dsp:cNvSpPr/>
      </dsp:nvSpPr>
      <dsp:spPr>
        <a:xfrm>
          <a:off x="1841597" y="1300202"/>
          <a:ext cx="0" cy="382412"/>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72818FE-5426-47CF-8217-593D962B2816}">
      <dsp:nvSpPr>
        <dsp:cNvPr id="0" name=""/>
        <dsp:cNvSpPr/>
      </dsp:nvSpPr>
      <dsp:spPr>
        <a:xfrm>
          <a:off x="1803356" y="1223719"/>
          <a:ext cx="76482" cy="7648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DED61D-A7B6-4CBE-9F37-0CC6544904EA}">
      <dsp:nvSpPr>
        <dsp:cNvPr id="0" name=""/>
        <dsp:cNvSpPr/>
      </dsp:nvSpPr>
      <dsp:spPr>
        <a:xfrm>
          <a:off x="4191949" y="1682614"/>
          <a:ext cx="2644146" cy="458894"/>
        </a:xfrm>
        <a:prstGeom prst="hexagon">
          <a:avLst>
            <a:gd name="adj" fmla="val 40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b="1" kern="1200" dirty="0"/>
            <a:t>2029</a:t>
          </a:r>
        </a:p>
      </dsp:txBody>
      <dsp:txXfrm>
        <a:off x="4473480" y="1731474"/>
        <a:ext cx="2081084" cy="361174"/>
      </dsp:txXfrm>
    </dsp:sp>
    <dsp:sp modelId="{ECC76F64-70E8-4C84-B855-77BE880B7902}">
      <dsp:nvSpPr>
        <dsp:cNvPr id="0" name=""/>
        <dsp:cNvSpPr/>
      </dsp:nvSpPr>
      <dsp:spPr>
        <a:xfrm>
          <a:off x="3677809" y="2600404"/>
          <a:ext cx="3672425" cy="1223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0" rIns="0" bIns="177800" numCol="1" spcCol="1270" anchor="t" anchorCtr="1">
          <a:noAutofit/>
        </a:bodyPr>
        <a:lstStyle/>
        <a:p>
          <a:pPr marL="0" lvl="0" indent="0" algn="ctr" defTabSz="889000">
            <a:lnSpc>
              <a:spcPct val="90000"/>
            </a:lnSpc>
            <a:spcBef>
              <a:spcPct val="0"/>
            </a:spcBef>
            <a:spcAft>
              <a:spcPct val="35000"/>
            </a:spcAft>
            <a:buNone/>
          </a:pPr>
          <a:r>
            <a:rPr lang="en-US" sz="2000" kern="1200" dirty="0">
              <a:solidFill>
                <a:schemeClr val="tx1"/>
              </a:solidFill>
            </a:rPr>
            <a:t>Complete Design (5/2029)</a:t>
          </a:r>
        </a:p>
        <a:p>
          <a:pPr marL="0" lvl="0" indent="0" algn="ctr" defTabSz="889000">
            <a:lnSpc>
              <a:spcPct val="90000"/>
            </a:lnSpc>
            <a:spcBef>
              <a:spcPct val="0"/>
            </a:spcBef>
            <a:spcAft>
              <a:spcPct val="35000"/>
            </a:spcAft>
            <a:buNone/>
          </a:pPr>
          <a:r>
            <a:rPr lang="en-US" sz="2000" kern="1200" dirty="0">
              <a:solidFill>
                <a:schemeClr val="tx1"/>
              </a:solidFill>
            </a:rPr>
            <a:t>Advertise Project (11/2029)</a:t>
          </a:r>
        </a:p>
      </dsp:txBody>
      <dsp:txXfrm>
        <a:off x="3677809" y="2600404"/>
        <a:ext cx="3672425" cy="1223719"/>
      </dsp:txXfrm>
    </dsp:sp>
    <dsp:sp modelId="{3980426A-4B2A-4916-BA8E-2A46A1935B3A}">
      <dsp:nvSpPr>
        <dsp:cNvPr id="0" name=""/>
        <dsp:cNvSpPr/>
      </dsp:nvSpPr>
      <dsp:spPr>
        <a:xfrm>
          <a:off x="6836095" y="1912062"/>
          <a:ext cx="1057470" cy="0"/>
        </a:xfrm>
        <a:custGeom>
          <a:avLst/>
          <a:gdLst/>
          <a:ahLst/>
          <a:cxnLst/>
          <a:rect l="0" t="0" r="0" b="0"/>
          <a:pathLst>
            <a:path>
              <a:moveTo>
                <a:pt x="0" y="0"/>
              </a:moveTo>
              <a:lnTo>
                <a:pt x="1057470" y="0"/>
              </a:lnTo>
            </a:path>
          </a:pathLst>
        </a:custGeom>
        <a:no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59C428-BF0D-418D-979F-D049ABDECB1E}">
      <dsp:nvSpPr>
        <dsp:cNvPr id="0" name=""/>
        <dsp:cNvSpPr/>
      </dsp:nvSpPr>
      <dsp:spPr>
        <a:xfrm>
          <a:off x="5514022" y="2141509"/>
          <a:ext cx="0" cy="382412"/>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012B43E-9763-4723-8C6E-70C089A54634}">
      <dsp:nvSpPr>
        <dsp:cNvPr id="0" name=""/>
        <dsp:cNvSpPr/>
      </dsp:nvSpPr>
      <dsp:spPr>
        <a:xfrm>
          <a:off x="5475781" y="2523921"/>
          <a:ext cx="76482" cy="7648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CFD748-515A-4C82-ABED-134EC9682E75}">
      <dsp:nvSpPr>
        <dsp:cNvPr id="0" name=""/>
        <dsp:cNvSpPr/>
      </dsp:nvSpPr>
      <dsp:spPr>
        <a:xfrm rot="10800000">
          <a:off x="7893565" y="1682614"/>
          <a:ext cx="2644146" cy="458894"/>
        </a:xfrm>
        <a:prstGeom prst="homePlate">
          <a:avLst>
            <a:gd name="adj" fmla="val 4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b="1" kern="1200" dirty="0"/>
            <a:t>2030</a:t>
          </a:r>
        </a:p>
      </dsp:txBody>
      <dsp:txXfrm rot="10800000">
        <a:off x="7985344" y="1682614"/>
        <a:ext cx="2552367" cy="458894"/>
      </dsp:txXfrm>
    </dsp:sp>
    <dsp:sp modelId="{B94D21D0-2A8F-4CEE-A05D-23DA38BFDEB1}">
      <dsp:nvSpPr>
        <dsp:cNvPr id="0" name=""/>
        <dsp:cNvSpPr/>
      </dsp:nvSpPr>
      <dsp:spPr>
        <a:xfrm>
          <a:off x="7379426" y="0"/>
          <a:ext cx="3672425" cy="1223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0" rIns="0" bIns="177800" numCol="1" spcCol="1270" anchor="b" anchorCtr="1">
          <a:noAutofit/>
        </a:bodyPr>
        <a:lstStyle/>
        <a:p>
          <a:pPr marL="0" lvl="0" indent="0" algn="ctr" defTabSz="889000">
            <a:lnSpc>
              <a:spcPct val="90000"/>
            </a:lnSpc>
            <a:spcBef>
              <a:spcPct val="0"/>
            </a:spcBef>
            <a:spcAft>
              <a:spcPct val="35000"/>
            </a:spcAft>
            <a:buNone/>
          </a:pPr>
          <a:r>
            <a:rPr lang="en-US" sz="2000" kern="1200" dirty="0">
              <a:solidFill>
                <a:schemeClr val="tx1"/>
              </a:solidFill>
            </a:rPr>
            <a:t>Begin Construction (5/2030)</a:t>
          </a:r>
        </a:p>
        <a:p>
          <a:pPr marL="0" lvl="0" indent="0" algn="ctr" defTabSz="889000">
            <a:lnSpc>
              <a:spcPct val="90000"/>
            </a:lnSpc>
            <a:spcBef>
              <a:spcPct val="0"/>
            </a:spcBef>
            <a:spcAft>
              <a:spcPct val="35000"/>
            </a:spcAft>
            <a:buNone/>
          </a:pPr>
          <a:r>
            <a:rPr lang="en-US" sz="2000" kern="1200" dirty="0">
              <a:solidFill>
                <a:schemeClr val="tx1"/>
              </a:solidFill>
            </a:rPr>
            <a:t>Complete Construction (11/2030)</a:t>
          </a:r>
        </a:p>
      </dsp:txBody>
      <dsp:txXfrm>
        <a:off x="7379426" y="0"/>
        <a:ext cx="3672425" cy="1223719"/>
      </dsp:txXfrm>
    </dsp:sp>
    <dsp:sp modelId="{45DC5BF2-7EA5-421C-9F58-176ED56B0D8F}">
      <dsp:nvSpPr>
        <dsp:cNvPr id="0" name=""/>
        <dsp:cNvSpPr/>
      </dsp:nvSpPr>
      <dsp:spPr>
        <a:xfrm>
          <a:off x="9215639" y="1300202"/>
          <a:ext cx="0" cy="382412"/>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8B05CFD-58BC-4D28-A026-D2CDA45CA1B7}">
      <dsp:nvSpPr>
        <dsp:cNvPr id="0" name=""/>
        <dsp:cNvSpPr/>
      </dsp:nvSpPr>
      <dsp:spPr>
        <a:xfrm>
          <a:off x="9177397" y="1223719"/>
          <a:ext cx="76482" cy="7648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041C5C-50BE-476A-B299-79B930171888}"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309FB-969A-413D-BD78-35DA59405AEE}" type="slidenum">
              <a:rPr lang="en-US" smtClean="0"/>
              <a:t>‹#›</a:t>
            </a:fld>
            <a:endParaRPr lang="en-US"/>
          </a:p>
        </p:txBody>
      </p:sp>
    </p:spTree>
    <p:extLst>
      <p:ext uri="{BB962C8B-B14F-4D97-AF65-F5344CB8AC3E}">
        <p14:creationId xmlns:p14="http://schemas.microsoft.com/office/powerpoint/2010/main" val="3068016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8309FB-969A-413D-BD78-35DA59405AEE}" type="slidenum">
              <a:rPr lang="en-US" smtClean="0"/>
              <a:t>1</a:t>
            </a:fld>
            <a:endParaRPr lang="en-US"/>
          </a:p>
        </p:txBody>
      </p:sp>
    </p:spTree>
    <p:extLst>
      <p:ext uri="{BB962C8B-B14F-4D97-AF65-F5344CB8AC3E}">
        <p14:creationId xmlns:p14="http://schemas.microsoft.com/office/powerpoint/2010/main" val="1575176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existing guardrail will be upgraded to Midwest Guardrail System (MGS), including appropriate terminal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 existing rock outcrop will be removed from the existing eastbound shoulder at PM 7.5to provide a standard 8' shoulder. </a:t>
            </a:r>
            <a:endParaRPr lang="en-US" dirty="0"/>
          </a:p>
        </p:txBody>
      </p:sp>
      <p:sp>
        <p:nvSpPr>
          <p:cNvPr id="4" name="Slide Number Placeholder 3"/>
          <p:cNvSpPr>
            <a:spLocks noGrp="1"/>
          </p:cNvSpPr>
          <p:nvPr>
            <p:ph type="sldNum" sz="quarter" idx="5"/>
          </p:nvPr>
        </p:nvSpPr>
        <p:spPr/>
        <p:txBody>
          <a:bodyPr/>
          <a:lstStyle/>
          <a:p>
            <a:fld id="{9A8309FB-969A-413D-BD78-35DA59405AEE}" type="slidenum">
              <a:rPr lang="en-US" smtClean="0"/>
              <a:t>10</a:t>
            </a:fld>
            <a:endParaRPr lang="en-US"/>
          </a:p>
        </p:txBody>
      </p:sp>
    </p:spTree>
    <p:extLst>
      <p:ext uri="{BB962C8B-B14F-4D97-AF65-F5344CB8AC3E}">
        <p14:creationId xmlns:p14="http://schemas.microsoft.com/office/powerpoint/2010/main" val="2943325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build alternatives</a:t>
            </a:r>
          </a:p>
          <a:p>
            <a:endParaRPr lang="en-US" dirty="0"/>
          </a:p>
          <a:p>
            <a:r>
              <a:rPr lang="en-US" dirty="0"/>
              <a:t>This details the elements in Alternative 1 with a programmable cost of $35.2</a:t>
            </a:r>
          </a:p>
          <a:p>
            <a:endParaRPr lang="en-US" dirty="0"/>
          </a:p>
          <a:p>
            <a:r>
              <a:rPr lang="en-US" dirty="0"/>
              <a:t>Alternative 2 includes all of the above and an additional drainage system near the Caltrans Maintenance Station, additional rockfall/erosion mitigation on 7 cut slopes, and a retaining wall replacement.</a:t>
            </a:r>
          </a:p>
          <a:p>
            <a:endParaRPr lang="en-US" dirty="0"/>
          </a:p>
          <a:p>
            <a:r>
              <a:rPr lang="en-US" dirty="0"/>
              <a:t>This project will be programmed in the 2024 SHOPP with PA&amp;ED starting in July 2024</a:t>
            </a:r>
          </a:p>
        </p:txBody>
      </p:sp>
      <p:sp>
        <p:nvSpPr>
          <p:cNvPr id="4" name="Slide Number Placeholder 3"/>
          <p:cNvSpPr>
            <a:spLocks noGrp="1"/>
          </p:cNvSpPr>
          <p:nvPr>
            <p:ph type="sldNum" sz="quarter" idx="5"/>
          </p:nvPr>
        </p:nvSpPr>
        <p:spPr/>
        <p:txBody>
          <a:bodyPr/>
          <a:lstStyle/>
          <a:p>
            <a:fld id="{9A8309FB-969A-413D-BD78-35DA59405AEE}" type="slidenum">
              <a:rPr lang="en-US" smtClean="0"/>
              <a:t>2</a:t>
            </a:fld>
            <a:endParaRPr lang="en-US"/>
          </a:p>
        </p:txBody>
      </p:sp>
    </p:spTree>
    <p:extLst>
      <p:ext uri="{BB962C8B-B14F-4D97-AF65-F5344CB8AC3E}">
        <p14:creationId xmlns:p14="http://schemas.microsoft.com/office/powerpoint/2010/main" val="1216236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8309FB-969A-413D-BD78-35DA59405AEE}" type="slidenum">
              <a:rPr lang="en-US" smtClean="0"/>
              <a:t>3</a:t>
            </a:fld>
            <a:endParaRPr lang="en-US"/>
          </a:p>
        </p:txBody>
      </p:sp>
    </p:spTree>
    <p:extLst>
      <p:ext uri="{BB962C8B-B14F-4D97-AF65-F5344CB8AC3E}">
        <p14:creationId xmlns:p14="http://schemas.microsoft.com/office/powerpoint/2010/main" val="2373996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8309FB-969A-413D-BD78-35DA59405AEE}" type="slidenum">
              <a:rPr lang="en-US" smtClean="0"/>
              <a:t>4</a:t>
            </a:fld>
            <a:endParaRPr lang="en-US"/>
          </a:p>
        </p:txBody>
      </p:sp>
    </p:spTree>
    <p:extLst>
      <p:ext uri="{BB962C8B-B14F-4D97-AF65-F5344CB8AC3E}">
        <p14:creationId xmlns:p14="http://schemas.microsoft.com/office/powerpoint/2010/main" val="324146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45276"/>
          </a:xfrm>
        </p:spPr>
        <p:txBody>
          <a:bodyPr/>
          <a:lstStyle/>
          <a:p>
            <a:r>
              <a:rPr lang="en-US" dirty="0"/>
              <a:t>There were a wide variety of comments ranging from general support to ensuring access to the hospitals.</a:t>
            </a:r>
          </a:p>
          <a:p>
            <a:endParaRPr lang="en-US" dirty="0"/>
          </a:p>
          <a:p>
            <a:r>
              <a:rPr lang="en-US" b="1" u="sng" dirty="0"/>
              <a:t>7 Pavement comments </a:t>
            </a:r>
            <a:r>
              <a:rPr lang="en-US" dirty="0"/>
              <a:t>identifying needs between Old Mammoth Road and Minaret, 203 southbound onramp to US 395, filling potholes, and 203 near US 395.  All of these areas are included in this project, except for the paving of the south-bound onramp to 395 which can be investigated in PA&amp;ED.</a:t>
            </a:r>
          </a:p>
          <a:p>
            <a:endParaRPr lang="en-US" dirty="0"/>
          </a:p>
          <a:p>
            <a:r>
              <a:rPr lang="en-US" b="1" u="sng" dirty="0"/>
              <a:t>10 Shoulder / Bicycle Access </a:t>
            </a:r>
            <a:r>
              <a:rPr lang="en-US" dirty="0"/>
              <a:t>needs were identified. They range from using bike-friendly pavement on the shoulders to dedicated bike lanes.  Creating a separate bike facility is outside of the scope of this project, the 203 Pavement project does  propose the inclusion of 4,800 feet of shoulder widening will address 5 of the comments received</a:t>
            </a:r>
          </a:p>
          <a:p>
            <a:endParaRPr lang="en-US" dirty="0"/>
          </a:p>
          <a:p>
            <a:r>
              <a:rPr lang="en-US" dirty="0"/>
              <a:t>There was a comment regarding standing water (drainage issue) that will be addressed with this project with the replacement of culverts.</a:t>
            </a:r>
          </a:p>
          <a:p>
            <a:endParaRPr lang="en-US" dirty="0"/>
          </a:p>
          <a:p>
            <a:r>
              <a:rPr lang="en-US" dirty="0"/>
              <a:t>There were 4 pedestrian-related comments that range from replacing sidewalk and curb ramps, creation of MUP, pedestrian under-crossings, and more crosswalks. While many of these items are outside of the scope of the project, 14 new or modified curb ramps are being identified in this project along with investigating new signage for pedestrian crossings.</a:t>
            </a:r>
          </a:p>
          <a:p>
            <a:endParaRPr lang="en-US" dirty="0"/>
          </a:p>
          <a:p>
            <a:r>
              <a:rPr lang="en-US" dirty="0"/>
              <a:t>Roundabouts and traffic signal fall outside of the scope of this pavement project.</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A8309FB-969A-413D-BD78-35DA59405AEE}" type="slidenum">
              <a:rPr lang="en-US" smtClean="0"/>
              <a:t>5</a:t>
            </a:fld>
            <a:endParaRPr lang="en-US"/>
          </a:p>
        </p:txBody>
      </p:sp>
    </p:spTree>
    <p:extLst>
      <p:ext uri="{BB962C8B-B14F-4D97-AF65-F5344CB8AC3E}">
        <p14:creationId xmlns:p14="http://schemas.microsoft.com/office/powerpoint/2010/main" val="1975704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transition slide:</a:t>
            </a:r>
          </a:p>
          <a:p>
            <a:endParaRPr lang="en-US" dirty="0"/>
          </a:p>
          <a:p>
            <a:r>
              <a:rPr lang="en-US" dirty="0"/>
              <a:t>The top map shows where the public identified areas of needed improvements, and the bottom map shows the areas where this project proposes features.</a:t>
            </a:r>
          </a:p>
          <a:p>
            <a:r>
              <a:rPr lang="en-US" dirty="0"/>
              <a:t>I will now go into more project specifics.</a:t>
            </a:r>
          </a:p>
          <a:p>
            <a:endParaRPr lang="en-US" dirty="0"/>
          </a:p>
        </p:txBody>
      </p:sp>
      <p:sp>
        <p:nvSpPr>
          <p:cNvPr id="4" name="Slide Number Placeholder 3"/>
          <p:cNvSpPr>
            <a:spLocks noGrp="1"/>
          </p:cNvSpPr>
          <p:nvPr>
            <p:ph type="sldNum" sz="quarter" idx="5"/>
          </p:nvPr>
        </p:nvSpPr>
        <p:spPr/>
        <p:txBody>
          <a:bodyPr/>
          <a:lstStyle/>
          <a:p>
            <a:fld id="{9A8309FB-969A-413D-BD78-35DA59405AEE}" type="slidenum">
              <a:rPr lang="en-US" smtClean="0"/>
              <a:t>6</a:t>
            </a:fld>
            <a:endParaRPr lang="en-US"/>
          </a:p>
        </p:txBody>
      </p:sp>
    </p:spTree>
    <p:extLst>
      <p:ext uri="{BB962C8B-B14F-4D97-AF65-F5344CB8AC3E}">
        <p14:creationId xmlns:p14="http://schemas.microsoft.com/office/powerpoint/2010/main" val="355286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PM L0.1 - PM R0.59</a:t>
            </a:r>
            <a:r>
              <a:rPr lang="en-US" sz="1800" dirty="0">
                <a:effectLst/>
                <a:latin typeface="Calibri" panose="020F0502020204030204" pitchFamily="34" charset="0"/>
                <a:ea typeface="Calibri" panose="020F0502020204030204" pitchFamily="34" charset="0"/>
                <a:cs typeface="Times New Roman" panose="02020603050405020304" pitchFamily="18" charset="0"/>
              </a:rPr>
              <a:t>: A 0.15’ asphalt concrete overlay is proposed. The asphalt concrete overlay will extend from edge of pavement to edge of pavement. As a result, shoulder backing will be required.</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PM R0.59 - PM R4.78</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existing asphalt concrete pavement will be removed to a depth of 0.25’ and will be replaced with 0.25’ of new asphalt concrete pavement. The removal and replacement will be limited to the existing traveled way. Work on the shoulders will consist of minor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digout</a:t>
            </a:r>
            <a:r>
              <a:rPr lang="en-US" sz="1800" dirty="0">
                <a:effectLst/>
                <a:latin typeface="Calibri" panose="020F0502020204030204" pitchFamily="34" charset="0"/>
                <a:ea typeface="Calibri" panose="020F0502020204030204" pitchFamily="34" charset="0"/>
                <a:cs typeface="Times New Roman" panose="02020603050405020304" pitchFamily="18" charset="0"/>
              </a:rPr>
              <a:t> repairs and placement of a fog seal and will be limited to the standard shoulder width (8') or less. No shoulder backing will be placed in this section.</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existing westbound shoulder will be widened to provide a 4’ bike lane between the Mammoth Mountain Inn and a Mammoth Mountain access road.</a:t>
            </a:r>
            <a:endParaRPr lang="en-US" dirty="0"/>
          </a:p>
          <a:p>
            <a:endParaRPr lang="en-US" dirty="0"/>
          </a:p>
          <a:p>
            <a:r>
              <a:rPr lang="en-US" dirty="0"/>
              <a:t>The drainage will be replaced or repaired in five locations in this section.</a:t>
            </a:r>
          </a:p>
          <a:p>
            <a:endParaRPr lang="en-US" dirty="0"/>
          </a:p>
          <a:p>
            <a:endParaRPr lang="en-US" dirty="0"/>
          </a:p>
        </p:txBody>
      </p:sp>
      <p:sp>
        <p:nvSpPr>
          <p:cNvPr id="4" name="Slide Number Placeholder 3"/>
          <p:cNvSpPr>
            <a:spLocks noGrp="1"/>
          </p:cNvSpPr>
          <p:nvPr>
            <p:ph type="sldNum" sz="quarter" idx="5"/>
          </p:nvPr>
        </p:nvSpPr>
        <p:spPr/>
        <p:txBody>
          <a:bodyPr/>
          <a:lstStyle/>
          <a:p>
            <a:fld id="{9A8309FB-969A-413D-BD78-35DA59405AEE}" type="slidenum">
              <a:rPr lang="en-US" smtClean="0"/>
              <a:t>7</a:t>
            </a:fld>
            <a:endParaRPr lang="en-US"/>
          </a:p>
        </p:txBody>
      </p:sp>
    </p:spTree>
    <p:extLst>
      <p:ext uri="{BB962C8B-B14F-4D97-AF65-F5344CB8AC3E}">
        <p14:creationId xmlns:p14="http://schemas.microsoft.com/office/powerpoint/2010/main" val="343278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drainage will be repaired at the Caltrans Maintenance Station.  In Alternative 2, </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existing concrete swale at </a:t>
            </a:r>
            <a:r>
              <a:rPr lang="en-US"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PM R2.39</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(CT Maintenance Station entrance) will be replaced with a drop inlet and 24" CSP. The new drainage system will drain into the existing channel on the northeast side of the Maintenance Station entrance.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existing AC dike that has been damaged by snowplow operations will be replaced. The locations vary, but the estimated quantity is 1,000 linear feet.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existing eastbound shoulder will be widened to provide a 4' bike lane between the Mammoth Scenic Loop Road and Forest Trail Road.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Alternative 2  - A reinforced concrete retaining wall is proposed at </a:t>
            </a:r>
            <a:r>
              <a:rPr lang="en-US"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PM R3.01</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(Earthquake Fault). The proposed retaining wall will replace an existing rock fill and will wrap around the shoulder of the adjacent pullout to stabilize the existing shoulders. The retaining wall is anticipated to be approximately 15' high and 100' in length.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Alternative 2 also includes additional rockfall and erosion mitigation on 7 cut slopes.  </a:t>
            </a:r>
            <a:endParaRPr lang="en-US" dirty="0"/>
          </a:p>
          <a:p>
            <a:endParaRPr lang="en-US" dirty="0"/>
          </a:p>
        </p:txBody>
      </p:sp>
      <p:sp>
        <p:nvSpPr>
          <p:cNvPr id="4" name="Slide Number Placeholder 3"/>
          <p:cNvSpPr>
            <a:spLocks noGrp="1"/>
          </p:cNvSpPr>
          <p:nvPr>
            <p:ph type="sldNum" sz="quarter" idx="5"/>
          </p:nvPr>
        </p:nvSpPr>
        <p:spPr/>
        <p:txBody>
          <a:bodyPr/>
          <a:lstStyle/>
          <a:p>
            <a:fld id="{9A8309FB-969A-413D-BD78-35DA59405AEE}" type="slidenum">
              <a:rPr lang="en-US" smtClean="0"/>
              <a:t>8</a:t>
            </a:fld>
            <a:endParaRPr lang="en-US"/>
          </a:p>
        </p:txBody>
      </p:sp>
    </p:spTree>
    <p:extLst>
      <p:ext uri="{BB962C8B-B14F-4D97-AF65-F5344CB8AC3E}">
        <p14:creationId xmlns:p14="http://schemas.microsoft.com/office/powerpoint/2010/main" val="1748704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PM R4.78 - PM R8.67 (PM 6.3 - PM R7.78 Westbound only)</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existing asphalt concrete pavement will be removed to a depth of 0.40’ and will be replaced with 0.40’ of new asphalt concrete pavement. The removal and replacement will be limited to the existing traveled way, including the median area, but will also include shoulder areas where the pavement has failed.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PM 6.3 - PM R7.78, Eastbound</a:t>
            </a:r>
            <a:r>
              <a:rPr lang="en-US" sz="1800" dirty="0">
                <a:effectLst/>
                <a:latin typeface="Calibri" panose="020F0502020204030204" pitchFamily="34" charset="0"/>
                <a:ea typeface="Calibri" panose="020F0502020204030204" pitchFamily="34" charset="0"/>
                <a:cs typeface="Times New Roman" panose="02020603050405020304" pitchFamily="18" charset="0"/>
              </a:rPr>
              <a:t>: A full depth recycle using foamed asphalt (FDR-FA) will be performed on the existing traveled way. The thickness will be approximately 0.95'.  An 0.20' thick asphalt concrete overlay will then be placed over the FDR-FA from edge of pavement to edge of pavement. Due to the increase in roadway profile, shoulder backing will be required.</a:t>
            </a:r>
          </a:p>
          <a:p>
            <a:endParaRPr lang="en-US" sz="1800" dirty="0">
              <a:effectLst/>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Replace 14 existing curb ramps to meet current ADA standards, and associated work required to tie the new curb ramp into the existing sidewalks and roadway.</a:t>
            </a:r>
          </a:p>
          <a:p>
            <a:endParaRPr lang="en-US" sz="1800" dirty="0">
              <a:effectLst/>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existing guardrail will be upgraded to Midwest Guardrail System (MGS), including appropriate terminal sections.</a:t>
            </a:r>
          </a:p>
          <a:p>
            <a:endParaRPr lang="en-US" dirty="0"/>
          </a:p>
          <a:p>
            <a:r>
              <a:rPr lang="en-US" dirty="0"/>
              <a:t>In 2 drainage locations systems will be repaired or replaced.</a:t>
            </a:r>
          </a:p>
        </p:txBody>
      </p:sp>
      <p:sp>
        <p:nvSpPr>
          <p:cNvPr id="4" name="Slide Number Placeholder 3"/>
          <p:cNvSpPr>
            <a:spLocks noGrp="1"/>
          </p:cNvSpPr>
          <p:nvPr>
            <p:ph type="sldNum" sz="quarter" idx="5"/>
          </p:nvPr>
        </p:nvSpPr>
        <p:spPr/>
        <p:txBody>
          <a:bodyPr/>
          <a:lstStyle/>
          <a:p>
            <a:fld id="{9A8309FB-969A-413D-BD78-35DA59405AEE}" type="slidenum">
              <a:rPr lang="en-US" smtClean="0"/>
              <a:t>9</a:t>
            </a:fld>
            <a:endParaRPr lang="en-US"/>
          </a:p>
        </p:txBody>
      </p:sp>
    </p:spTree>
    <p:extLst>
      <p:ext uri="{BB962C8B-B14F-4D97-AF65-F5344CB8AC3E}">
        <p14:creationId xmlns:p14="http://schemas.microsoft.com/office/powerpoint/2010/main" val="134597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t>6/12/2023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192891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EDB8D0-98ED-4B86-9D5F-E61ADC70144D}" type="datetimeFigureOut">
              <a:rPr lang="en-US" smtClean="0"/>
              <a:pPr/>
              <a:t>6/12/2023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157169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2EDB8D0-98ED-4B86-9D5F-E61ADC70144D}" type="datetimeFigureOut">
              <a:rPr lang="en-US" smtClean="0"/>
              <a:pPr/>
              <a:t>6/12/2023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1256182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2EDB8D0-98ED-4B86-9D5F-E61ADC70144D}" type="datetimeFigureOut">
              <a:rPr lang="en-US" smtClean="0"/>
              <a:pPr/>
              <a:t>6/12/2023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78879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EDB8D0-98ED-4B86-9D5F-E61ADC70144D}" type="datetimeFigureOut">
              <a:rPr lang="en-US" smtClean="0"/>
              <a:pPr/>
              <a:t>6/12/2023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2418486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2EDB8D0-98ED-4B86-9D5F-E61ADC70144D}" type="datetimeFigureOut">
              <a:rPr lang="en-US" smtClean="0"/>
              <a:pPr/>
              <a:t>6/12/2023</a:t>
            </a:fld>
            <a:endParaRPr lang="en-US" dirty="0"/>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1536825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2EDB8D0-98ED-4B86-9D5F-E61ADC70144D}" type="datetimeFigureOut">
              <a:rPr lang="en-US" smtClean="0"/>
              <a:pPr/>
              <a:t>6/12/2023</a:t>
            </a:fld>
            <a:endParaRPr lang="en-US" dirty="0"/>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1980017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282700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502576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2EDB8D0-98ED-4B86-9D5F-E61ADC70144D}" type="datetimeFigureOut">
              <a:rPr lang="en-US" smtClean="0"/>
              <a:t>6/12/2023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886424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EDB8D0-98ED-4B86-9D5F-E61ADC70144D}"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45213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EDB8D0-98ED-4B86-9D5F-E61ADC70144D}"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98344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EDB8D0-98ED-4B86-9D5F-E61ADC70144D}" type="datetimeFigureOut">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564092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2EDB8D0-98ED-4B86-9D5F-E61ADC70144D}" type="datetimeFigureOut">
              <a:rPr lang="en-US" smtClean="0"/>
              <a:t>6/12/2023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02625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2EDB8D0-98ED-4B86-9D5F-E61ADC70144D}" type="datetimeFigureOut">
              <a:rPr lang="en-US" smtClean="0"/>
              <a:t>6/12/2023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813505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2EDB8D0-98ED-4B86-9D5F-E61ADC70144D}" type="datetimeFigureOut">
              <a:rPr lang="en-US" smtClean="0"/>
              <a:t>6/12/2023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889430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EDB8D0-98ED-4B86-9D5F-E61ADC70144D}"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45827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2EDB8D0-98ED-4B86-9D5F-E61ADC70144D}" type="datetimeFigureOut">
              <a:rPr lang="en-US" smtClean="0"/>
              <a:pPr/>
              <a:t>6/12/2023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4204551792"/>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3" descr="Neon Blue Laser Scanning Unraveled Paper">
            <a:extLst>
              <a:ext uri="{FF2B5EF4-FFF2-40B4-BE49-F238E27FC236}">
                <a16:creationId xmlns:a16="http://schemas.microsoft.com/office/drawing/2014/main" id="{E82A4F0F-725A-4CF5-06AE-26D0D4C56997}"/>
              </a:ext>
            </a:extLst>
          </p:cNvPr>
          <p:cNvPicPr>
            <a:picLocks noChangeAspect="1"/>
          </p:cNvPicPr>
          <p:nvPr/>
        </p:nvPicPr>
        <p:blipFill rotWithShape="1">
          <a:blip r:embed="rId4">
            <a:duotone>
              <a:prstClr val="black"/>
              <a:schemeClr val="accent5">
                <a:tint val="45000"/>
                <a:satMod val="400000"/>
              </a:schemeClr>
            </a:duotone>
            <a:alphaModFix amt="25000"/>
          </a:blip>
          <a:srcRect t="20426" r="9091" b="2965"/>
          <a:stretch/>
        </p:blipFill>
        <p:spPr>
          <a:xfrm>
            <a:off x="20" y="10"/>
            <a:ext cx="12191980" cy="6857990"/>
          </a:xfrm>
          <a:prstGeom prst="rect">
            <a:avLst/>
          </a:prstGeom>
        </p:spPr>
      </p:pic>
      <p:sp>
        <p:nvSpPr>
          <p:cNvPr id="2" name="Title 1">
            <a:extLst>
              <a:ext uri="{FF2B5EF4-FFF2-40B4-BE49-F238E27FC236}">
                <a16:creationId xmlns:a16="http://schemas.microsoft.com/office/drawing/2014/main" id="{7A1A874B-ABC4-B934-C5DF-412A11474D5E}"/>
              </a:ext>
            </a:extLst>
          </p:cNvPr>
          <p:cNvSpPr>
            <a:spLocks noGrp="1"/>
          </p:cNvSpPr>
          <p:nvPr>
            <p:ph type="ctrTitle"/>
          </p:nvPr>
        </p:nvSpPr>
        <p:spPr>
          <a:xfrm>
            <a:off x="1154955" y="1447800"/>
            <a:ext cx="8825658" cy="3329581"/>
          </a:xfrm>
        </p:spPr>
        <p:txBody>
          <a:bodyPr>
            <a:normAutofit/>
          </a:bodyPr>
          <a:lstStyle/>
          <a:p>
            <a:r>
              <a:rPr lang="en-US"/>
              <a:t>203 Pavement Project</a:t>
            </a:r>
          </a:p>
        </p:txBody>
      </p:sp>
      <p:sp>
        <p:nvSpPr>
          <p:cNvPr id="3" name="Subtitle 2">
            <a:extLst>
              <a:ext uri="{FF2B5EF4-FFF2-40B4-BE49-F238E27FC236}">
                <a16:creationId xmlns:a16="http://schemas.microsoft.com/office/drawing/2014/main" id="{7AA5706A-10B9-58A3-9E16-1C3C1A8BF2E9}"/>
              </a:ext>
            </a:extLst>
          </p:cNvPr>
          <p:cNvSpPr>
            <a:spLocks noGrp="1"/>
          </p:cNvSpPr>
          <p:nvPr>
            <p:ph type="subTitle" idx="1"/>
          </p:nvPr>
        </p:nvSpPr>
        <p:spPr>
          <a:xfrm>
            <a:off x="1154955" y="4777380"/>
            <a:ext cx="8825658" cy="861420"/>
          </a:xfrm>
        </p:spPr>
        <p:txBody>
          <a:bodyPr>
            <a:normAutofit/>
          </a:bodyPr>
          <a:lstStyle/>
          <a:p>
            <a:r>
              <a:rPr lang="en-US"/>
              <a:t>Caltrans District 9</a:t>
            </a:r>
          </a:p>
        </p:txBody>
      </p:sp>
      <p:sp>
        <p:nvSpPr>
          <p:cNvPr id="9" name="Rectangle 8">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9833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542F6-996E-C7DE-CB63-EEFEFA724BC9}"/>
              </a:ext>
            </a:extLst>
          </p:cNvPr>
          <p:cNvSpPr>
            <a:spLocks noGrp="1"/>
          </p:cNvSpPr>
          <p:nvPr>
            <p:ph type="title"/>
          </p:nvPr>
        </p:nvSpPr>
        <p:spPr/>
        <p:txBody>
          <a:bodyPr/>
          <a:lstStyle/>
          <a:p>
            <a:r>
              <a:rPr lang="en-US"/>
              <a:t>203 Pavement</a:t>
            </a:r>
            <a:endParaRPr lang="en-US" dirty="0"/>
          </a:p>
        </p:txBody>
      </p:sp>
      <p:pic>
        <p:nvPicPr>
          <p:cNvPr id="4" name="Picture 3">
            <a:extLst>
              <a:ext uri="{FF2B5EF4-FFF2-40B4-BE49-F238E27FC236}">
                <a16:creationId xmlns:a16="http://schemas.microsoft.com/office/drawing/2014/main" id="{5AA58932-C669-BF07-6BFB-7BE0C5BE7171}"/>
              </a:ext>
            </a:extLst>
          </p:cNvPr>
          <p:cNvPicPr>
            <a:picLocks noChangeAspect="1"/>
          </p:cNvPicPr>
          <p:nvPr/>
        </p:nvPicPr>
        <p:blipFill>
          <a:blip r:embed="rId3"/>
          <a:stretch>
            <a:fillRect/>
          </a:stretch>
        </p:blipFill>
        <p:spPr>
          <a:xfrm>
            <a:off x="2899064" y="1188294"/>
            <a:ext cx="6984238" cy="5389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23141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07506-C3AA-AA92-794C-B8E34C30A1AA}"/>
              </a:ext>
            </a:extLst>
          </p:cNvPr>
          <p:cNvSpPr>
            <a:spLocks noGrp="1"/>
          </p:cNvSpPr>
          <p:nvPr>
            <p:ph type="ctrTitle"/>
          </p:nvPr>
        </p:nvSpPr>
        <p:spPr>
          <a:xfrm>
            <a:off x="1154955" y="1447800"/>
            <a:ext cx="8825658" cy="1482213"/>
          </a:xfrm>
        </p:spPr>
        <p:txBody>
          <a:bodyPr/>
          <a:lstStyle/>
          <a:p>
            <a:r>
              <a:rPr lang="en-US" dirty="0"/>
              <a:t>Thank you -</a:t>
            </a:r>
          </a:p>
        </p:txBody>
      </p:sp>
    </p:spTree>
    <p:extLst>
      <p:ext uri="{BB962C8B-B14F-4D97-AF65-F5344CB8AC3E}">
        <p14:creationId xmlns:p14="http://schemas.microsoft.com/office/powerpoint/2010/main" val="3627402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6" name="Picture 10">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8" name="Oval 12">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9" name="Picture 14">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0" name="Picture 16">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1" name="Rectangle 18">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2" name="Rectangle 20">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1A874B-ABC4-B934-C5DF-412A11474D5E}"/>
              </a:ext>
            </a:extLst>
          </p:cNvPr>
          <p:cNvSpPr>
            <a:spLocks noGrp="1"/>
          </p:cNvSpPr>
          <p:nvPr>
            <p:ph type="ctrTitle"/>
          </p:nvPr>
        </p:nvSpPr>
        <p:spPr>
          <a:xfrm>
            <a:off x="333769" y="154974"/>
            <a:ext cx="4553652" cy="1622321"/>
          </a:xfrm>
        </p:spPr>
        <p:txBody>
          <a:bodyPr vert="horz" lIns="91440" tIns="45720" rIns="91440" bIns="45720" rtlCol="0" anchor="t">
            <a:normAutofit/>
          </a:bodyPr>
          <a:lstStyle/>
          <a:p>
            <a:pPr algn="ctr"/>
            <a:r>
              <a:rPr lang="en-US" sz="4200" b="1" i="0" kern="1200" dirty="0">
                <a:solidFill>
                  <a:srgbClr val="EBEBEB"/>
                </a:solidFill>
                <a:latin typeface="+mj-lt"/>
                <a:ea typeface="+mj-ea"/>
                <a:cs typeface="+mj-cs"/>
              </a:rPr>
              <a:t>203 Pavement Project</a:t>
            </a:r>
          </a:p>
        </p:txBody>
      </p:sp>
      <p:sp>
        <p:nvSpPr>
          <p:cNvPr id="23"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5" name="Freeform: Shape 24">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27" name="Rectangle 26">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7AA5706A-10B9-58A3-9E16-1C3C1A8BF2E9}"/>
              </a:ext>
            </a:extLst>
          </p:cNvPr>
          <p:cNvSpPr>
            <a:spLocks noGrp="1"/>
          </p:cNvSpPr>
          <p:nvPr>
            <p:ph type="subTitle" idx="1"/>
          </p:nvPr>
        </p:nvSpPr>
        <p:spPr>
          <a:xfrm>
            <a:off x="333348" y="1676400"/>
            <a:ext cx="4758401" cy="4719636"/>
          </a:xfrm>
        </p:spPr>
        <p:txBody>
          <a:bodyPr vert="horz" lIns="91440" tIns="45720" rIns="91440" bIns="45720" rtlCol="0">
            <a:normAutofit/>
          </a:bodyPr>
          <a:lstStyle/>
          <a:p>
            <a:pPr>
              <a:lnSpc>
                <a:spcPct val="90000"/>
              </a:lnSpc>
            </a:pPr>
            <a:r>
              <a:rPr lang="en-US" sz="1400" b="1" dirty="0">
                <a:solidFill>
                  <a:srgbClr val="EBEBEB"/>
                </a:solidFill>
              </a:rPr>
              <a:t>The 203 Pavement Project aims to:</a:t>
            </a:r>
          </a:p>
          <a:p>
            <a:pPr marL="342900" marR="0" lvl="0" indent="-342900">
              <a:lnSpc>
                <a:spcPct val="90000"/>
              </a:lnSpc>
              <a:buFont typeface="Wingdings 3" charset="2"/>
              <a:buChar char=""/>
            </a:pPr>
            <a:r>
              <a:rPr lang="en-US" sz="1400" b="1" dirty="0">
                <a:solidFill>
                  <a:srgbClr val="EBEBEB"/>
                </a:solidFill>
                <a:effectLst/>
              </a:rPr>
              <a:t>2024 State Highway Operation and Protection Program (SHOPP) </a:t>
            </a:r>
          </a:p>
          <a:p>
            <a:pPr marL="342900" marR="0" lvl="0" indent="-342900">
              <a:lnSpc>
                <a:spcPct val="90000"/>
              </a:lnSpc>
              <a:buFont typeface="Wingdings 3" charset="2"/>
              <a:buChar char=""/>
            </a:pPr>
            <a:r>
              <a:rPr lang="en-US" sz="1400" b="1" dirty="0">
                <a:solidFill>
                  <a:srgbClr val="EBEBEB"/>
                </a:solidFill>
                <a:effectLst/>
              </a:rPr>
              <a:t>construction Anticipated in 2030</a:t>
            </a:r>
          </a:p>
          <a:p>
            <a:pPr marL="342900" marR="0" lvl="0" indent="-342900">
              <a:lnSpc>
                <a:spcPct val="90000"/>
              </a:lnSpc>
              <a:buFont typeface="Wingdings 3" charset="2"/>
              <a:buChar char=""/>
            </a:pPr>
            <a:r>
              <a:rPr lang="en-US" sz="1400" b="1" dirty="0">
                <a:solidFill>
                  <a:srgbClr val="EBEBEB"/>
                </a:solidFill>
              </a:rPr>
              <a:t>Project Cost: $35.2 m</a:t>
            </a:r>
            <a:endParaRPr lang="en-US" sz="1400" b="1" dirty="0">
              <a:solidFill>
                <a:srgbClr val="EBEBEB"/>
              </a:solidFill>
              <a:effectLst/>
            </a:endParaRPr>
          </a:p>
          <a:p>
            <a:pPr marL="342900" marR="0" lvl="0" indent="-342900">
              <a:lnSpc>
                <a:spcPct val="90000"/>
              </a:lnSpc>
              <a:buFont typeface="Wingdings 3" charset="2"/>
              <a:buChar char=""/>
            </a:pPr>
            <a:r>
              <a:rPr lang="en-US" sz="1400" b="1" dirty="0">
                <a:solidFill>
                  <a:srgbClr val="EBEBEB"/>
                </a:solidFill>
                <a:effectLst/>
              </a:rPr>
              <a:t>Anchor asset is Class II pavement</a:t>
            </a:r>
          </a:p>
          <a:p>
            <a:pPr marL="342900" marR="0" lvl="0" indent="-342900">
              <a:lnSpc>
                <a:spcPct val="90000"/>
              </a:lnSpc>
              <a:buFont typeface="Wingdings 3" charset="2"/>
              <a:buChar char=""/>
            </a:pPr>
            <a:r>
              <a:rPr lang="en-US" sz="1400" b="1" dirty="0">
                <a:solidFill>
                  <a:srgbClr val="EBEBEB"/>
                </a:solidFill>
                <a:effectLst/>
              </a:rPr>
              <a:t>Capital Preventive Maintenance (CAPM) treatment from PM L0.0 (Madera/Mono County Line) to PM 4.782 (Lake Mary/Minaret Roads)</a:t>
            </a:r>
          </a:p>
          <a:p>
            <a:pPr marL="342900" marR="0" lvl="0" indent="-342900">
              <a:lnSpc>
                <a:spcPct val="90000"/>
              </a:lnSpc>
              <a:buFont typeface="Wingdings 3" charset="2"/>
              <a:buChar char=""/>
            </a:pPr>
            <a:r>
              <a:rPr lang="en-US" sz="1400" b="1" dirty="0">
                <a:solidFill>
                  <a:srgbClr val="EBEBEB"/>
                </a:solidFill>
                <a:effectLst/>
              </a:rPr>
              <a:t>Pavement Rehabilitation from PM 4.782 (Lake Mary/Minaret Roads) to PM R8.7 (end of Route 203)</a:t>
            </a:r>
          </a:p>
          <a:p>
            <a:pPr marL="342900" marR="0" lvl="0" indent="-342900">
              <a:lnSpc>
                <a:spcPct val="90000"/>
              </a:lnSpc>
              <a:buFont typeface="Wingdings 3" charset="2"/>
              <a:buChar char=""/>
            </a:pPr>
            <a:r>
              <a:rPr lang="en-US" sz="1400" b="1" dirty="0">
                <a:solidFill>
                  <a:srgbClr val="EBEBEB"/>
                </a:solidFill>
                <a:effectLst/>
              </a:rPr>
              <a:t>4,869 linear feet of shoulder widening mostly to facilitate bicycles</a:t>
            </a:r>
          </a:p>
          <a:p>
            <a:pPr marL="342900" marR="0" lvl="0" indent="-342900">
              <a:lnSpc>
                <a:spcPct val="90000"/>
              </a:lnSpc>
              <a:buFont typeface="Wingdings 3" charset="2"/>
              <a:buChar char=""/>
            </a:pPr>
            <a:r>
              <a:rPr lang="en-US" sz="1400" b="1" dirty="0">
                <a:solidFill>
                  <a:srgbClr val="EBEBEB"/>
                </a:solidFill>
                <a:effectLst/>
              </a:rPr>
              <a:t>14 new or modified curb ramps</a:t>
            </a:r>
          </a:p>
          <a:p>
            <a:pPr marL="342900" marR="0" lvl="0" indent="-342900">
              <a:lnSpc>
                <a:spcPct val="90000"/>
              </a:lnSpc>
              <a:buFont typeface="Wingdings 3" charset="2"/>
              <a:buChar char=""/>
            </a:pPr>
            <a:r>
              <a:rPr lang="en-US" sz="1400" b="1" dirty="0">
                <a:solidFill>
                  <a:srgbClr val="EBEBEB"/>
                </a:solidFill>
                <a:effectLst/>
              </a:rPr>
              <a:t>10 culverts repaired or replaced</a:t>
            </a:r>
          </a:p>
          <a:p>
            <a:pPr>
              <a:lnSpc>
                <a:spcPct val="90000"/>
              </a:lnSpc>
            </a:pPr>
            <a:endParaRPr lang="en-US" sz="1000" dirty="0">
              <a:solidFill>
                <a:srgbClr val="EBEBEB"/>
              </a:solidFill>
            </a:endParaRPr>
          </a:p>
          <a:p>
            <a:pPr>
              <a:lnSpc>
                <a:spcPct val="90000"/>
              </a:lnSpc>
              <a:buFont typeface="Wingdings 3" charset="2"/>
              <a:buChar char=""/>
            </a:pPr>
            <a:endParaRPr lang="en-US" sz="1000" dirty="0">
              <a:solidFill>
                <a:srgbClr val="EBEBEB"/>
              </a:solidFill>
            </a:endParaRPr>
          </a:p>
        </p:txBody>
      </p:sp>
      <p:pic>
        <p:nvPicPr>
          <p:cNvPr id="5" name="Picture 4">
            <a:extLst>
              <a:ext uri="{FF2B5EF4-FFF2-40B4-BE49-F238E27FC236}">
                <a16:creationId xmlns:a16="http://schemas.microsoft.com/office/drawing/2014/main" id="{F22DFE79-6D7A-2074-B78A-7ADF97D00B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1956" y="517512"/>
            <a:ext cx="4542230" cy="587852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4541761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C00C-9625-B451-4DE2-D968D9B868DB}"/>
              </a:ext>
            </a:extLst>
          </p:cNvPr>
          <p:cNvSpPr>
            <a:spLocks noGrp="1"/>
          </p:cNvSpPr>
          <p:nvPr>
            <p:ph type="title"/>
          </p:nvPr>
        </p:nvSpPr>
        <p:spPr/>
        <p:txBody>
          <a:bodyPr/>
          <a:lstStyle/>
          <a:p>
            <a:pPr algn="ctr"/>
            <a:r>
              <a:rPr lang="en-US" b="1" dirty="0"/>
              <a:t>203 Pavement Project Schedule </a:t>
            </a:r>
            <a:r>
              <a:rPr lang="en-US" sz="2800" dirty="0"/>
              <a:t>(subject to change)</a:t>
            </a:r>
          </a:p>
        </p:txBody>
      </p:sp>
      <p:graphicFrame>
        <p:nvGraphicFramePr>
          <p:cNvPr id="4" name="Content Placeholder 2" descr="SmartArt timeline">
            <a:extLst>
              <a:ext uri="{FF2B5EF4-FFF2-40B4-BE49-F238E27FC236}">
                <a16:creationId xmlns:a16="http://schemas.microsoft.com/office/drawing/2014/main" id="{47F49F7E-644B-2ACF-0FFA-5158C1FE6416}"/>
              </a:ext>
            </a:extLst>
          </p:cNvPr>
          <p:cNvGraphicFramePr/>
          <p:nvPr>
            <p:extLst>
              <p:ext uri="{D42A27DB-BD31-4B8C-83A1-F6EECF244321}">
                <p14:modId xmlns:p14="http://schemas.microsoft.com/office/powerpoint/2010/main" val="3004293405"/>
              </p:ext>
            </p:extLst>
          </p:nvPr>
        </p:nvGraphicFramePr>
        <p:xfrm>
          <a:off x="581977" y="2581158"/>
          <a:ext cx="11028045" cy="3824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2854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D7E2C-F814-43B1-A727-A51FCA305399}"/>
              </a:ext>
            </a:extLst>
          </p:cNvPr>
          <p:cNvSpPr>
            <a:spLocks noGrp="1"/>
          </p:cNvSpPr>
          <p:nvPr>
            <p:ph type="title"/>
          </p:nvPr>
        </p:nvSpPr>
        <p:spPr/>
        <p:txBody>
          <a:bodyPr/>
          <a:lstStyle/>
          <a:p>
            <a:r>
              <a:rPr lang="en-US" dirty="0"/>
              <a:t>203 Pavement</a:t>
            </a:r>
            <a:br>
              <a:rPr lang="en-US" dirty="0"/>
            </a:br>
            <a:r>
              <a:rPr lang="en-US" dirty="0"/>
              <a:t>Public Engagement </a:t>
            </a:r>
            <a:r>
              <a:rPr lang="en-US" dirty="0" err="1"/>
              <a:t>StoryMap</a:t>
            </a:r>
            <a:endParaRPr lang="en-US" dirty="0"/>
          </a:p>
        </p:txBody>
      </p:sp>
      <p:sp>
        <p:nvSpPr>
          <p:cNvPr id="3" name="Content Placeholder 2">
            <a:extLst>
              <a:ext uri="{FF2B5EF4-FFF2-40B4-BE49-F238E27FC236}">
                <a16:creationId xmlns:a16="http://schemas.microsoft.com/office/drawing/2014/main" id="{DE2828CE-F556-4AD9-BBBC-F5506EC2F203}"/>
              </a:ext>
            </a:extLst>
          </p:cNvPr>
          <p:cNvSpPr>
            <a:spLocks noGrp="1"/>
          </p:cNvSpPr>
          <p:nvPr>
            <p:ph sz="half"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 public information campaign was executed between May 8, 2023 and May 19, 2023.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intent was to identify needs not included in the initial project scope.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 description of the proposed project and a description of extra assets that could possibly be included in the project was posted online in ArcGIS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StoryMap</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format.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 survey link was embedded in the online description, and survey comments were received during the engagement period.</a:t>
            </a:r>
            <a:endParaRPr lang="en-US" dirty="0"/>
          </a:p>
        </p:txBody>
      </p:sp>
      <p:pic>
        <p:nvPicPr>
          <p:cNvPr id="5" name="Content Placeholder 4">
            <a:extLst>
              <a:ext uri="{FF2B5EF4-FFF2-40B4-BE49-F238E27FC236}">
                <a16:creationId xmlns:a16="http://schemas.microsoft.com/office/drawing/2014/main" id="{1A94DED6-8EE3-4E27-8FB6-D4952C7301FC}"/>
              </a:ext>
            </a:extLst>
          </p:cNvPr>
          <p:cNvPicPr>
            <a:picLocks noGrp="1" noChangeAspect="1"/>
          </p:cNvPicPr>
          <p:nvPr>
            <p:ph sz="half" idx="2"/>
          </p:nvPr>
        </p:nvPicPr>
        <p:blipFill>
          <a:blip r:embed="rId3"/>
          <a:stretch>
            <a:fillRect/>
          </a:stretch>
        </p:blipFill>
        <p:spPr>
          <a:xfrm>
            <a:off x="6214750" y="2055813"/>
            <a:ext cx="3275638" cy="4200525"/>
          </a:xfrm>
        </p:spPr>
      </p:pic>
    </p:spTree>
    <p:extLst>
      <p:ext uri="{BB962C8B-B14F-4D97-AF65-F5344CB8AC3E}">
        <p14:creationId xmlns:p14="http://schemas.microsoft.com/office/powerpoint/2010/main" val="3359919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2DD7B6-1CD3-43EC-B22D-1C891E1A2C04}"/>
              </a:ext>
            </a:extLst>
          </p:cNvPr>
          <p:cNvSpPr>
            <a:spLocks noGrp="1"/>
          </p:cNvSpPr>
          <p:nvPr>
            <p:ph type="title"/>
          </p:nvPr>
        </p:nvSpPr>
        <p:spPr>
          <a:xfrm>
            <a:off x="648931" y="629266"/>
            <a:ext cx="4166510" cy="1622321"/>
          </a:xfrm>
        </p:spPr>
        <p:txBody>
          <a:bodyPr>
            <a:normAutofit/>
          </a:bodyPr>
          <a:lstStyle/>
          <a:p>
            <a:pPr>
              <a:lnSpc>
                <a:spcPct val="90000"/>
              </a:lnSpc>
            </a:pPr>
            <a:r>
              <a:rPr lang="en-US" sz="3600" dirty="0">
                <a:solidFill>
                  <a:srgbClr val="EBEBEB"/>
                </a:solidFill>
              </a:rPr>
              <a:t>203 Pavement</a:t>
            </a:r>
            <a:br>
              <a:rPr lang="en-US" sz="3600" dirty="0">
                <a:solidFill>
                  <a:srgbClr val="EBEBEB"/>
                </a:solidFill>
              </a:rPr>
            </a:br>
            <a:r>
              <a:rPr lang="en-US" sz="3600" dirty="0">
                <a:solidFill>
                  <a:srgbClr val="EBEBEB"/>
                </a:solidFill>
              </a:rPr>
              <a:t>Survey Responses</a:t>
            </a:r>
          </a:p>
        </p:txBody>
      </p:sp>
      <p:sp>
        <p:nvSpPr>
          <p:cNvPr id="1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5" name="Rectangle 14">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4263C07-436D-4466-81A8-98CBA9D119CD}"/>
              </a:ext>
            </a:extLst>
          </p:cNvPr>
          <p:cNvSpPr>
            <a:spLocks noGrp="1"/>
          </p:cNvSpPr>
          <p:nvPr>
            <p:ph idx="1"/>
          </p:nvPr>
        </p:nvSpPr>
        <p:spPr>
          <a:xfrm>
            <a:off x="648931" y="2438400"/>
            <a:ext cx="4166509" cy="3785419"/>
          </a:xfrm>
        </p:spPr>
        <p:txBody>
          <a:bodyPr>
            <a:normAutofit fontScale="92500" lnSpcReduction="10000"/>
          </a:bodyPr>
          <a:lstStyle/>
          <a:p>
            <a:r>
              <a:rPr lang="en-US" dirty="0">
                <a:solidFill>
                  <a:srgbClr val="EBEBEB"/>
                </a:solidFill>
              </a:rPr>
              <a:t>33 people filled out the public engagement survey</a:t>
            </a:r>
          </a:p>
          <a:p>
            <a:r>
              <a:rPr lang="en-US" dirty="0">
                <a:solidFill>
                  <a:srgbClr val="EBEBEB"/>
                </a:solidFill>
              </a:rPr>
              <a:t>66.7% of Respondents reported living in Mammoth Lakes</a:t>
            </a:r>
          </a:p>
          <a:p>
            <a:r>
              <a:rPr lang="en-US" dirty="0">
                <a:solidFill>
                  <a:srgbClr val="EBEBEB"/>
                </a:solidFill>
              </a:rPr>
              <a:t>57.6% of Respondents reported traveling on SR 203 every day</a:t>
            </a:r>
          </a:p>
          <a:p>
            <a:r>
              <a:rPr lang="en-US" dirty="0">
                <a:solidFill>
                  <a:srgbClr val="EBEBEB"/>
                </a:solidFill>
              </a:rPr>
              <a:t>87.9% of Respondents reported their travel mode is “Passenger vehicle as a driver”</a:t>
            </a:r>
          </a:p>
          <a:p>
            <a:r>
              <a:rPr lang="en-US" dirty="0">
                <a:solidFill>
                  <a:srgbClr val="EBEBEB"/>
                </a:solidFill>
              </a:rPr>
              <a:t>51.5% of Respondents reported they also travel on SR 203 via bicycle</a:t>
            </a:r>
          </a:p>
        </p:txBody>
      </p:sp>
      <p:graphicFrame>
        <p:nvGraphicFramePr>
          <p:cNvPr id="18" name="Chart 17">
            <a:extLst>
              <a:ext uri="{FF2B5EF4-FFF2-40B4-BE49-F238E27FC236}">
                <a16:creationId xmlns:a16="http://schemas.microsoft.com/office/drawing/2014/main" id="{1960DEA3-FCAE-E1BB-EDDD-4A1610A56279}"/>
              </a:ext>
            </a:extLst>
          </p:cNvPr>
          <p:cNvGraphicFramePr>
            <a:graphicFrameLocks/>
          </p:cNvGraphicFramePr>
          <p:nvPr>
            <p:extLst>
              <p:ext uri="{D42A27DB-BD31-4B8C-83A1-F6EECF244321}">
                <p14:modId xmlns:p14="http://schemas.microsoft.com/office/powerpoint/2010/main" val="2605314179"/>
              </p:ext>
            </p:extLst>
          </p:nvPr>
        </p:nvGraphicFramePr>
        <p:xfrm>
          <a:off x="5464371" y="301623"/>
          <a:ext cx="5767916" cy="62759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1960DEA3-FCAE-E1BB-EDDD-4A1610A56279}"/>
              </a:ext>
            </a:extLst>
          </p:cNvPr>
          <p:cNvGraphicFramePr>
            <a:graphicFrameLocks/>
          </p:cNvGraphicFramePr>
          <p:nvPr>
            <p:extLst>
              <p:ext uri="{D42A27DB-BD31-4B8C-83A1-F6EECF244321}">
                <p14:modId xmlns:p14="http://schemas.microsoft.com/office/powerpoint/2010/main" val="338513049"/>
              </p:ext>
            </p:extLst>
          </p:nvPr>
        </p:nvGraphicFramePr>
        <p:xfrm>
          <a:off x="5463951" y="441853"/>
          <a:ext cx="5767916" cy="62759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4718966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76C66-6B69-4914-A80F-0470A8DBA651}"/>
              </a:ext>
            </a:extLst>
          </p:cNvPr>
          <p:cNvSpPr>
            <a:spLocks noGrp="1"/>
          </p:cNvSpPr>
          <p:nvPr>
            <p:ph type="title"/>
          </p:nvPr>
        </p:nvSpPr>
        <p:spPr>
          <a:xfrm>
            <a:off x="648929" y="358450"/>
            <a:ext cx="9899665" cy="888459"/>
          </a:xfrm>
        </p:spPr>
        <p:txBody>
          <a:bodyPr/>
          <a:lstStyle/>
          <a:p>
            <a:r>
              <a:rPr lang="en-US" sz="4400" dirty="0">
                <a:solidFill>
                  <a:srgbClr val="EBEBEB"/>
                </a:solidFill>
              </a:rPr>
              <a:t>203 Pavement</a:t>
            </a:r>
            <a:br>
              <a:rPr lang="en-US" sz="4400" dirty="0">
                <a:solidFill>
                  <a:srgbClr val="EBEBEB"/>
                </a:solidFill>
              </a:rPr>
            </a:br>
            <a:endParaRPr lang="en-US" sz="4000" dirty="0"/>
          </a:p>
        </p:txBody>
      </p:sp>
      <p:sp>
        <p:nvSpPr>
          <p:cNvPr id="3" name="Content Placeholder 2">
            <a:extLst>
              <a:ext uri="{FF2B5EF4-FFF2-40B4-BE49-F238E27FC236}">
                <a16:creationId xmlns:a16="http://schemas.microsoft.com/office/drawing/2014/main" id="{71A412CC-19CF-45D6-AFB3-BAC185D0837E}"/>
              </a:ext>
            </a:extLst>
          </p:cNvPr>
          <p:cNvSpPr txBox="1">
            <a:spLocks/>
          </p:cNvSpPr>
          <p:nvPr/>
        </p:nvSpPr>
        <p:spPr>
          <a:xfrm>
            <a:off x="648929" y="2438400"/>
            <a:ext cx="11076906" cy="3785419"/>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None/>
            </a:pPr>
            <a:endParaRPr lang="en-US" dirty="0">
              <a:solidFill>
                <a:srgbClr val="FFFFFF"/>
              </a:solidFill>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9BDF9346-05D3-7D10-87F2-E842FC0ACC5C}"/>
              </a:ext>
            </a:extLst>
          </p:cNvPr>
          <p:cNvPicPr>
            <a:picLocks noChangeAspect="1"/>
          </p:cNvPicPr>
          <p:nvPr/>
        </p:nvPicPr>
        <p:blipFill>
          <a:blip r:embed="rId3"/>
          <a:stretch>
            <a:fillRect/>
          </a:stretch>
        </p:blipFill>
        <p:spPr>
          <a:xfrm>
            <a:off x="1277983" y="1773764"/>
            <a:ext cx="8664797" cy="1833562"/>
          </a:xfrm>
          <a:prstGeom prst="rect">
            <a:avLst/>
          </a:prstGeom>
        </p:spPr>
      </p:pic>
      <p:sp>
        <p:nvSpPr>
          <p:cNvPr id="8" name="TextBox 7">
            <a:extLst>
              <a:ext uri="{FF2B5EF4-FFF2-40B4-BE49-F238E27FC236}">
                <a16:creationId xmlns:a16="http://schemas.microsoft.com/office/drawing/2014/main" id="{DC7DE1C4-69D6-4C54-A133-42BED53A7F19}"/>
              </a:ext>
            </a:extLst>
          </p:cNvPr>
          <p:cNvSpPr txBox="1"/>
          <p:nvPr/>
        </p:nvSpPr>
        <p:spPr>
          <a:xfrm>
            <a:off x="810705" y="4279769"/>
            <a:ext cx="10020693" cy="2045617"/>
          </a:xfrm>
          <a:prstGeom prst="rect">
            <a:avLst/>
          </a:prstGeom>
          <a:noFill/>
        </p:spPr>
        <p:txBody>
          <a:bodyPr wrap="square" rtlCol="0">
            <a:spAutoFit/>
          </a:bodyPr>
          <a:lstStyle/>
          <a:p>
            <a:endParaRPr lang="en-US" dirty="0"/>
          </a:p>
        </p:txBody>
      </p:sp>
      <p:pic>
        <p:nvPicPr>
          <p:cNvPr id="10" name="Picture 9">
            <a:extLst>
              <a:ext uri="{FF2B5EF4-FFF2-40B4-BE49-F238E27FC236}">
                <a16:creationId xmlns:a16="http://schemas.microsoft.com/office/drawing/2014/main" id="{0A3F2C3A-FBAA-7D12-05B9-B5DBD6E2DDD4}"/>
              </a:ext>
            </a:extLst>
          </p:cNvPr>
          <p:cNvPicPr>
            <a:picLocks noChangeAspect="1"/>
          </p:cNvPicPr>
          <p:nvPr/>
        </p:nvPicPr>
        <p:blipFill>
          <a:blip r:embed="rId4"/>
          <a:stretch>
            <a:fillRect/>
          </a:stretch>
        </p:blipFill>
        <p:spPr>
          <a:xfrm>
            <a:off x="1266362" y="4271962"/>
            <a:ext cx="8612421" cy="2459246"/>
          </a:xfrm>
          <a:prstGeom prst="rect">
            <a:avLst/>
          </a:prstGeom>
        </p:spPr>
      </p:pic>
      <p:sp>
        <p:nvSpPr>
          <p:cNvPr id="12" name="TextBox 11">
            <a:extLst>
              <a:ext uri="{FF2B5EF4-FFF2-40B4-BE49-F238E27FC236}">
                <a16:creationId xmlns:a16="http://schemas.microsoft.com/office/drawing/2014/main" id="{2AF867BA-24B9-276B-A114-5A1416F117DB}"/>
              </a:ext>
            </a:extLst>
          </p:cNvPr>
          <p:cNvSpPr txBox="1"/>
          <p:nvPr/>
        </p:nvSpPr>
        <p:spPr>
          <a:xfrm>
            <a:off x="1277983" y="1322401"/>
            <a:ext cx="8664796" cy="369332"/>
          </a:xfrm>
          <a:prstGeom prst="rect">
            <a:avLst/>
          </a:prstGeom>
          <a:noFill/>
        </p:spPr>
        <p:txBody>
          <a:bodyPr wrap="square">
            <a:spAutoFit/>
          </a:bodyPr>
          <a:lstStyle/>
          <a:p>
            <a:pPr algn="ctr"/>
            <a:r>
              <a:rPr lang="en-US" sz="1800" u="sng" dirty="0">
                <a:solidFill>
                  <a:srgbClr val="EBEBEB"/>
                </a:solidFill>
              </a:rPr>
              <a:t>Survey Responses – Locations Identified in the comments</a:t>
            </a:r>
            <a:endParaRPr lang="en-US" u="sng" dirty="0"/>
          </a:p>
        </p:txBody>
      </p:sp>
      <p:sp>
        <p:nvSpPr>
          <p:cNvPr id="13" name="TextBox 12">
            <a:extLst>
              <a:ext uri="{FF2B5EF4-FFF2-40B4-BE49-F238E27FC236}">
                <a16:creationId xmlns:a16="http://schemas.microsoft.com/office/drawing/2014/main" id="{E0CF4D4C-06E2-2CB6-931B-BEC5B9AB6B52}"/>
              </a:ext>
            </a:extLst>
          </p:cNvPr>
          <p:cNvSpPr txBox="1"/>
          <p:nvPr/>
        </p:nvSpPr>
        <p:spPr>
          <a:xfrm>
            <a:off x="1277983" y="3808870"/>
            <a:ext cx="8540193" cy="369332"/>
          </a:xfrm>
          <a:prstGeom prst="rect">
            <a:avLst/>
          </a:prstGeom>
          <a:noFill/>
        </p:spPr>
        <p:txBody>
          <a:bodyPr wrap="square">
            <a:spAutoFit/>
          </a:bodyPr>
          <a:lstStyle/>
          <a:p>
            <a:pPr algn="ctr"/>
            <a:r>
              <a:rPr lang="en-US" sz="1800" u="sng" dirty="0">
                <a:solidFill>
                  <a:srgbClr val="EBEBEB"/>
                </a:solidFill>
              </a:rPr>
              <a:t>203 Pavement Project Feature Locations</a:t>
            </a:r>
            <a:endParaRPr lang="en-US" u="sng" dirty="0"/>
          </a:p>
        </p:txBody>
      </p:sp>
    </p:spTree>
    <p:extLst>
      <p:ext uri="{BB962C8B-B14F-4D97-AF65-F5344CB8AC3E}">
        <p14:creationId xmlns:p14="http://schemas.microsoft.com/office/powerpoint/2010/main" val="2711896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7B3D-6AF0-6F1E-1439-138BE61818E2}"/>
              </a:ext>
            </a:extLst>
          </p:cNvPr>
          <p:cNvSpPr>
            <a:spLocks noGrp="1"/>
          </p:cNvSpPr>
          <p:nvPr>
            <p:ph type="title"/>
          </p:nvPr>
        </p:nvSpPr>
        <p:spPr>
          <a:xfrm>
            <a:off x="646111" y="452718"/>
            <a:ext cx="9736754" cy="1400530"/>
          </a:xfrm>
        </p:spPr>
        <p:txBody>
          <a:bodyPr/>
          <a:lstStyle/>
          <a:p>
            <a:r>
              <a:rPr lang="en-US" dirty="0"/>
              <a:t>203 Pavement</a:t>
            </a:r>
            <a:br>
              <a:rPr lang="en-US" dirty="0"/>
            </a:br>
            <a:endParaRPr lang="en-US" dirty="0"/>
          </a:p>
        </p:txBody>
      </p:sp>
      <p:pic>
        <p:nvPicPr>
          <p:cNvPr id="5" name="Picture 4">
            <a:extLst>
              <a:ext uri="{FF2B5EF4-FFF2-40B4-BE49-F238E27FC236}">
                <a16:creationId xmlns:a16="http://schemas.microsoft.com/office/drawing/2014/main" id="{14089781-1DC1-2CE2-A2CC-836E73E0D63C}"/>
              </a:ext>
            </a:extLst>
          </p:cNvPr>
          <p:cNvPicPr>
            <a:picLocks noChangeAspect="1"/>
          </p:cNvPicPr>
          <p:nvPr/>
        </p:nvPicPr>
        <p:blipFill>
          <a:blip r:embed="rId3"/>
          <a:stretch>
            <a:fillRect/>
          </a:stretch>
        </p:blipFill>
        <p:spPr>
          <a:xfrm>
            <a:off x="2719102" y="1211750"/>
            <a:ext cx="6959590" cy="536727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09556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7785-6F17-9A8A-5E29-D03CB5F37C6F}"/>
              </a:ext>
            </a:extLst>
          </p:cNvPr>
          <p:cNvSpPr>
            <a:spLocks noGrp="1"/>
          </p:cNvSpPr>
          <p:nvPr>
            <p:ph type="title"/>
          </p:nvPr>
        </p:nvSpPr>
        <p:spPr/>
        <p:txBody>
          <a:bodyPr/>
          <a:lstStyle/>
          <a:p>
            <a:r>
              <a:rPr lang="en-US" dirty="0"/>
              <a:t>203 Pavement</a:t>
            </a:r>
            <a:br>
              <a:rPr lang="en-US" dirty="0"/>
            </a:br>
            <a:r>
              <a:rPr lang="en-US" dirty="0"/>
              <a:t> </a:t>
            </a:r>
          </a:p>
        </p:txBody>
      </p:sp>
      <p:pic>
        <p:nvPicPr>
          <p:cNvPr id="5" name="Picture 4">
            <a:extLst>
              <a:ext uri="{FF2B5EF4-FFF2-40B4-BE49-F238E27FC236}">
                <a16:creationId xmlns:a16="http://schemas.microsoft.com/office/drawing/2014/main" id="{D43D7B62-08E7-6883-C11D-B05A757290E6}"/>
              </a:ext>
            </a:extLst>
          </p:cNvPr>
          <p:cNvPicPr>
            <a:picLocks noChangeAspect="1"/>
          </p:cNvPicPr>
          <p:nvPr/>
        </p:nvPicPr>
        <p:blipFill>
          <a:blip r:embed="rId3"/>
          <a:stretch>
            <a:fillRect/>
          </a:stretch>
        </p:blipFill>
        <p:spPr>
          <a:xfrm>
            <a:off x="2921969" y="1152983"/>
            <a:ext cx="7231456" cy="555181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41367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5A85D-3626-29EE-916C-B32ECBAE7133}"/>
              </a:ext>
            </a:extLst>
          </p:cNvPr>
          <p:cNvSpPr>
            <a:spLocks noGrp="1"/>
          </p:cNvSpPr>
          <p:nvPr>
            <p:ph type="title"/>
          </p:nvPr>
        </p:nvSpPr>
        <p:spPr/>
        <p:txBody>
          <a:bodyPr/>
          <a:lstStyle/>
          <a:p>
            <a:r>
              <a:rPr lang="en-US" dirty="0"/>
              <a:t>203 Pavement</a:t>
            </a:r>
            <a:br>
              <a:rPr lang="en-US" dirty="0"/>
            </a:br>
            <a:br>
              <a:rPr lang="en-US" dirty="0"/>
            </a:br>
            <a:endParaRPr lang="en-US" dirty="0"/>
          </a:p>
        </p:txBody>
      </p:sp>
      <p:pic>
        <p:nvPicPr>
          <p:cNvPr id="4" name="Picture 3">
            <a:extLst>
              <a:ext uri="{FF2B5EF4-FFF2-40B4-BE49-F238E27FC236}">
                <a16:creationId xmlns:a16="http://schemas.microsoft.com/office/drawing/2014/main" id="{CF4E9FF5-2C3D-0DB2-4475-455C97348C07}"/>
              </a:ext>
            </a:extLst>
          </p:cNvPr>
          <p:cNvPicPr>
            <a:picLocks noChangeAspect="1"/>
          </p:cNvPicPr>
          <p:nvPr/>
        </p:nvPicPr>
        <p:blipFill>
          <a:blip r:embed="rId3"/>
          <a:stretch>
            <a:fillRect/>
          </a:stretch>
        </p:blipFill>
        <p:spPr>
          <a:xfrm>
            <a:off x="2892234" y="1225685"/>
            <a:ext cx="7064593" cy="546350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591292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TM02836342[[fn=Ion]]</Template>
  <TotalTime>3643</TotalTime>
  <Words>1284</Words>
  <Application>Microsoft Office PowerPoint</Application>
  <PresentationFormat>Widescreen</PresentationFormat>
  <Paragraphs>105</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Century Gothic</vt:lpstr>
      <vt:lpstr>Wingdings 3</vt:lpstr>
      <vt:lpstr>Ion</vt:lpstr>
      <vt:lpstr>203 Pavement Project</vt:lpstr>
      <vt:lpstr>203 Pavement Project</vt:lpstr>
      <vt:lpstr>203 Pavement Project Schedule (subject to change)</vt:lpstr>
      <vt:lpstr>203 Pavement Public Engagement StoryMap</vt:lpstr>
      <vt:lpstr>203 Pavement Survey Responses</vt:lpstr>
      <vt:lpstr>203 Pavement </vt:lpstr>
      <vt:lpstr>203 Pavement </vt:lpstr>
      <vt:lpstr>203 Pavement  </vt:lpstr>
      <vt:lpstr>203 Pavement  </vt:lpstr>
      <vt:lpstr>203 Pavement</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203 Pavement Project</dc:title>
  <dc:creator>Tognazzini, Jill@DOT</dc:creator>
  <cp:lastModifiedBy>Heidi Willson</cp:lastModifiedBy>
  <cp:revision>17</cp:revision>
  <dcterms:created xsi:type="dcterms:W3CDTF">2023-05-24T17:56:43Z</dcterms:created>
  <dcterms:modified xsi:type="dcterms:W3CDTF">2023-06-12T16:18:29Z</dcterms:modified>
</cp:coreProperties>
</file>